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302" r:id="rId3"/>
    <p:sldId id="303" r:id="rId4"/>
    <p:sldId id="304" r:id="rId5"/>
    <p:sldId id="305" r:id="rId6"/>
    <p:sldId id="306" r:id="rId7"/>
    <p:sldId id="307" r:id="rId8"/>
    <p:sldId id="309" r:id="rId9"/>
    <p:sldId id="310" r:id="rId10"/>
    <p:sldId id="311" r:id="rId11"/>
    <p:sldId id="312" r:id="rId12"/>
    <p:sldId id="313" r:id="rId13"/>
    <p:sldId id="314" r:id="rId14"/>
    <p:sldId id="315" r:id="rId16"/>
    <p:sldId id="316" r:id="rId17"/>
  </p:sldIdLst>
  <p:sldSz cx="12192000" cy="6858000"/>
  <p:notesSz cx="6858000" cy="9144000"/>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tags" Target="tags/tag30.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tags" Target="../tags/tag21.xml"/><Relationship Id="rId3" Type="http://schemas.openxmlformats.org/officeDocument/2006/relationships/image" Target="../media/image13.png"/><Relationship Id="rId2" Type="http://schemas.openxmlformats.org/officeDocument/2006/relationships/tags" Target="../tags/tag20.xml"/><Relationship Id="rId1" Type="http://schemas.openxmlformats.org/officeDocument/2006/relationships/tags" Target="../tags/tag19.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png"/><Relationship Id="rId2" Type="http://schemas.openxmlformats.org/officeDocument/2006/relationships/tags" Target="../tags/tag23.xml"/><Relationship Id="rId1" Type="http://schemas.openxmlformats.org/officeDocument/2006/relationships/tags" Target="../tags/tag2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tags" Target="../tags/tag25.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tags" Target="../tags/tag27.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tags" Target="../tags/tag29.xml"/><Relationship Id="rId1" Type="http://schemas.openxmlformats.org/officeDocument/2006/relationships/tags" Target="../tags/tag2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xml"/><Relationship Id="rId2" Type="http://schemas.openxmlformats.org/officeDocument/2006/relationships/image" Target="../media/image6.png"/><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png"/><Relationship Id="rId2" Type="http://schemas.openxmlformats.org/officeDocument/2006/relationships/tags" Target="../tags/tag9.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tags" Target="../tags/tag13.xml"/><Relationship Id="rId5" Type="http://schemas.openxmlformats.org/officeDocument/2006/relationships/image" Target="../media/image8.png"/><Relationship Id="rId4" Type="http://schemas.openxmlformats.org/officeDocument/2006/relationships/tags" Target="../tags/tag12.xml"/><Relationship Id="rId3" Type="http://schemas.openxmlformats.org/officeDocument/2006/relationships/image" Target="../media/image7.png"/><Relationship Id="rId2" Type="http://schemas.openxmlformats.org/officeDocument/2006/relationships/tags" Target="../tags/tag11.xml"/><Relationship Id="rId1" Type="http://schemas.openxmlformats.org/officeDocument/2006/relationships/tags" Target="../tags/tag10.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tags" Target="../tags/tag15.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tags" Target="../tags/tag18.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17.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519430" y="1109980"/>
            <a:ext cx="11259185" cy="398970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2613025" y="599440"/>
            <a:ext cx="6562725" cy="4000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0" y="0"/>
            <a:ext cx="4064000" cy="368300"/>
          </a:xfrm>
          <a:prstGeom prst="rect">
            <a:avLst/>
          </a:prstGeom>
          <a:noFill/>
        </p:spPr>
        <p:txBody>
          <a:bodyPr wrap="square" rtlCol="0">
            <a:spAutoFit/>
          </a:bodyPr>
          <a:p>
            <a:r>
              <a:rPr lang="en-US" altLang="zh-CN"/>
              <a:t>3 </a:t>
            </a:r>
            <a:r>
              <a:rPr lang="zh-CN" altLang="en-US"/>
              <a:t>框架</a:t>
            </a:r>
            <a:endParaRPr lang="zh-CN" altLang="en-US"/>
          </a:p>
        </p:txBody>
      </p:sp>
      <p:sp>
        <p:nvSpPr>
          <p:cNvPr id="5" name="文本框 4"/>
          <p:cNvSpPr txBox="1"/>
          <p:nvPr/>
        </p:nvSpPr>
        <p:spPr>
          <a:xfrm>
            <a:off x="7207250" y="1002665"/>
            <a:ext cx="4630420" cy="5015865"/>
          </a:xfrm>
          <a:prstGeom prst="rect">
            <a:avLst/>
          </a:prstGeom>
          <a:noFill/>
        </p:spPr>
        <p:txBody>
          <a:bodyPr wrap="square" rtlCol="0">
            <a:spAutoFit/>
          </a:bodyPr>
          <a:p>
            <a:r>
              <a:rPr lang="zh-CN" altLang="en-US" sz="1200" b="1"/>
              <a:t>3.</a:t>
            </a:r>
            <a:r>
              <a:rPr lang="en-US" altLang="zh-CN" sz="1200" b="1"/>
              <a:t>3</a:t>
            </a:r>
            <a:r>
              <a:rPr lang="zh-CN" altLang="en-US" sz="1200" b="1"/>
              <a:t> Weak-to-Strong Training Strategy</a:t>
            </a:r>
            <a:endParaRPr lang="zh-CN" altLang="en-US" sz="1200"/>
          </a:p>
          <a:p>
            <a:endParaRPr lang="en-US" altLang="zh-CN" sz="1200"/>
          </a:p>
          <a:p>
            <a:r>
              <a:rPr lang="zh-CN" altLang="en-US" sz="1200"/>
              <a:t>本文</a:t>
            </a:r>
            <a:r>
              <a:rPr lang="en-US" altLang="zh-CN" sz="1200"/>
              <a:t>提出了几种高效的训练策略来增强从“弱”模型到“强”模型的过渡</a:t>
            </a:r>
            <a:r>
              <a:rPr lang="zh-CN" altLang="en-US" sz="1200"/>
              <a:t>：</a:t>
            </a:r>
            <a:r>
              <a:rPr lang="en-US" altLang="zh-CN" sz="1200"/>
              <a:t>包括</a:t>
            </a:r>
            <a:r>
              <a:rPr lang="en-US" altLang="zh-CN" sz="1400" b="1">
                <a:highlight>
                  <a:srgbClr val="FFFF00"/>
                </a:highlight>
              </a:rPr>
              <a:t>VAE快速适应</a:t>
            </a:r>
            <a:r>
              <a:rPr lang="en-US" altLang="zh-CN" sz="1200"/>
              <a:t>、</a:t>
            </a:r>
            <a:r>
              <a:rPr lang="en-US" altLang="zh-CN" sz="1400" b="1">
                <a:highlight>
                  <a:srgbClr val="FFFF00"/>
                </a:highlight>
              </a:rPr>
              <a:t>高分辨率微调</a:t>
            </a:r>
            <a:r>
              <a:rPr lang="en-US" altLang="zh-CN" sz="1200"/>
              <a:t>和</a:t>
            </a:r>
            <a:r>
              <a:rPr lang="en-US" altLang="zh-CN" sz="1400" b="1">
                <a:highlight>
                  <a:srgbClr val="FFFF00"/>
                </a:highlight>
              </a:rPr>
              <a:t>KV令牌压缩</a:t>
            </a:r>
            <a:r>
              <a:rPr lang="en-US" altLang="zh-CN" sz="1200"/>
              <a:t>。</a:t>
            </a:r>
            <a:endParaRPr lang="en-US" altLang="zh-CN" sz="1200"/>
          </a:p>
          <a:p>
            <a:endParaRPr lang="en-US" altLang="zh-CN" sz="1200"/>
          </a:p>
          <a:p>
            <a:r>
              <a:rPr lang="en-US" altLang="zh-CN" sz="1200" b="1">
                <a:solidFill>
                  <a:srgbClr val="C00000"/>
                </a:solidFill>
              </a:rPr>
              <a:t>1</a:t>
            </a:r>
            <a:r>
              <a:rPr lang="zh-CN" altLang="en-US" sz="1200" b="1">
                <a:solidFill>
                  <a:srgbClr val="C00000"/>
                </a:solidFill>
              </a:rPr>
              <a:t>、适应新的VAEs：</a:t>
            </a:r>
            <a:endParaRPr lang="zh-CN" altLang="en-US" sz="1200" b="1">
              <a:solidFill>
                <a:srgbClr val="C00000"/>
              </a:solidFill>
            </a:endParaRPr>
          </a:p>
          <a:p>
            <a:r>
              <a:rPr lang="en-US" altLang="zh-CN" sz="1200" b="1">
                <a:solidFill>
                  <a:srgbClr val="C00000"/>
                </a:solidFill>
              </a:rPr>
              <a:t>(本文方法):</a:t>
            </a:r>
            <a:r>
              <a:rPr lang="en-US" altLang="zh-CN" sz="1200"/>
              <a:t>用SDXL的VAE</a:t>
            </a:r>
            <a:r>
              <a:rPr lang="en-US" altLang="zh-CN" sz="1400" b="1">
                <a:highlight>
                  <a:srgbClr val="FFFF00"/>
                </a:highlight>
              </a:rPr>
              <a:t>替换</a:t>
            </a:r>
            <a:r>
              <a:rPr lang="en-US" altLang="zh-CN" sz="1200"/>
              <a:t>了PixArt-α的VAE，并继续对扩散模型进行</a:t>
            </a:r>
            <a:r>
              <a:rPr lang="en-US" altLang="zh-CN" sz="1400" b="1">
                <a:highlight>
                  <a:srgbClr val="FFFF00"/>
                </a:highlight>
              </a:rPr>
              <a:t>微调</a:t>
            </a:r>
            <a:r>
              <a:rPr lang="en-US" altLang="zh-CN" sz="1200"/>
              <a:t>。</a:t>
            </a:r>
            <a:endParaRPr lang="en-US" altLang="zh-CN" sz="1200"/>
          </a:p>
          <a:p>
            <a:r>
              <a:rPr lang="en-US" altLang="zh-CN" sz="1200" b="1">
                <a:solidFill>
                  <a:srgbClr val="C00000"/>
                </a:solidFill>
              </a:rPr>
              <a:t>(发现):</a:t>
            </a:r>
            <a:r>
              <a:rPr lang="en-US" altLang="zh-CN" sz="1200"/>
              <a:t>观察到一个快速收敛现象，即微调在</a:t>
            </a:r>
            <a:r>
              <a:rPr lang="en-US" altLang="zh-CN" sz="1400" b="1">
                <a:highlight>
                  <a:srgbClr val="FFFF00"/>
                </a:highlight>
              </a:rPr>
              <a:t>2000个训练步骤</a:t>
            </a:r>
            <a:r>
              <a:rPr lang="en-US" altLang="zh-CN" sz="1200"/>
              <a:t>时迅速收敛，如图</a:t>
            </a:r>
            <a:r>
              <a:rPr lang="en-US" altLang="zh-CN" sz="1200" b="1">
                <a:solidFill>
                  <a:schemeClr val="tx1"/>
                </a:solidFill>
                <a:highlight>
                  <a:srgbClr val="FF00FF"/>
                </a:highlight>
              </a:rPr>
              <a:t>8（a）</a:t>
            </a:r>
            <a:r>
              <a:rPr lang="en-US" altLang="zh-CN" sz="1200"/>
              <a:t>所示。</a:t>
            </a:r>
            <a:endParaRPr lang="en-US" altLang="zh-CN" sz="1200"/>
          </a:p>
          <a:p>
            <a:r>
              <a:rPr lang="en-US" altLang="zh-CN" sz="1200" b="1">
                <a:solidFill>
                  <a:srgbClr val="C00000"/>
                </a:solidFill>
                <a:sym typeface="+mn-ea"/>
              </a:rPr>
              <a:t>(</a:t>
            </a:r>
            <a:r>
              <a:rPr lang="zh-CN" altLang="en-US" sz="1200" b="1">
                <a:solidFill>
                  <a:srgbClr val="C00000"/>
                </a:solidFill>
                <a:sym typeface="+mn-ea"/>
              </a:rPr>
              <a:t>结论</a:t>
            </a:r>
            <a:r>
              <a:rPr lang="en-US" altLang="zh-CN" sz="1200" b="1">
                <a:solidFill>
                  <a:srgbClr val="C00000"/>
                </a:solidFill>
                <a:sym typeface="+mn-ea"/>
              </a:rPr>
              <a:t>):</a:t>
            </a:r>
            <a:r>
              <a:rPr lang="en-US" altLang="zh-CN" sz="1200" b="1" u="sng">
                <a:solidFill>
                  <a:srgbClr val="00B050"/>
                </a:solidFill>
              </a:rPr>
              <a:t>当处理VAE模型转移时，微调更为高效，并且避免了从头开始训练的必要性</a:t>
            </a:r>
            <a:r>
              <a:rPr lang="en-US" altLang="zh-CN" sz="1200"/>
              <a:t>。</a:t>
            </a:r>
            <a:endParaRPr lang="en-US" altLang="zh-CN" sz="1200"/>
          </a:p>
          <a:p>
            <a:endParaRPr lang="en-US" altLang="zh-CN" sz="1200"/>
          </a:p>
          <a:p>
            <a:r>
              <a:rPr lang="en-US" altLang="zh-CN" sz="1200" b="1">
                <a:solidFill>
                  <a:srgbClr val="C00000"/>
                </a:solidFill>
              </a:rPr>
              <a:t>2</a:t>
            </a:r>
            <a:r>
              <a:rPr lang="zh-CN" altLang="en-US" sz="1200" b="1">
                <a:solidFill>
                  <a:srgbClr val="C00000"/>
                </a:solidFill>
              </a:rPr>
              <a:t>、适应更高分辨率：</a:t>
            </a:r>
            <a:endParaRPr lang="zh-CN" altLang="en-US" sz="1200" b="1">
              <a:solidFill>
                <a:srgbClr val="C00000"/>
              </a:solidFill>
            </a:endParaRPr>
          </a:p>
          <a:p>
            <a:r>
              <a:rPr lang="en-US" altLang="zh-CN" sz="1200" b="1">
                <a:solidFill>
                  <a:srgbClr val="C00000"/>
                </a:solidFill>
              </a:rPr>
              <a:t>(发现):</a:t>
            </a:r>
            <a:r>
              <a:rPr lang="en-US" altLang="zh-CN" sz="1200"/>
              <a:t>当从低分辨率（LR）模型微调到高分辨率（HR）模型时，观察到性能下降，如图</a:t>
            </a:r>
            <a:r>
              <a:rPr lang="en-US" altLang="zh-CN" sz="1200" b="1">
                <a:highlight>
                  <a:srgbClr val="FF00FF"/>
                </a:highlight>
              </a:rPr>
              <a:t>8（b）</a:t>
            </a:r>
            <a:r>
              <a:rPr lang="en-US" altLang="zh-CN" sz="1200"/>
              <a:t>所示</a:t>
            </a:r>
            <a:endParaRPr lang="en-US" altLang="zh-CN" sz="1200"/>
          </a:p>
          <a:p>
            <a:r>
              <a:rPr lang="en-US" altLang="zh-CN" sz="1200" b="1">
                <a:solidFill>
                  <a:srgbClr val="C00000"/>
                </a:solidFill>
              </a:rPr>
              <a:t>(解释):</a:t>
            </a:r>
            <a:r>
              <a:rPr lang="en-US" altLang="zh-CN" sz="1200"/>
              <a:t>将其归因于</a:t>
            </a:r>
            <a:r>
              <a:rPr lang="en-US" altLang="zh-CN" sz="1400" b="1">
                <a:highlight>
                  <a:srgbClr val="FFFF00"/>
                </a:highlight>
              </a:rPr>
              <a:t>不同分辨率间位置嵌入（PE）的差异</a:t>
            </a:r>
            <a:r>
              <a:rPr lang="en-US" altLang="zh-CN" sz="1200"/>
              <a:t>。</a:t>
            </a:r>
            <a:endParaRPr lang="en-US" altLang="zh-CN" sz="1200"/>
          </a:p>
          <a:p>
            <a:r>
              <a:rPr lang="en-US" altLang="zh-CN" sz="1200" b="1">
                <a:solidFill>
                  <a:srgbClr val="C00000"/>
                </a:solidFill>
              </a:rPr>
              <a:t>(目的):</a:t>
            </a:r>
            <a:r>
              <a:rPr lang="en-US" altLang="zh-CN" sz="1200" b="1">
                <a:solidFill>
                  <a:srgbClr val="0070C0"/>
                </a:solidFill>
              </a:rPr>
              <a:t>为了缓解这个问题</a:t>
            </a:r>
            <a:r>
              <a:rPr lang="en-US" altLang="zh-CN" sz="1200"/>
              <a:t>，</a:t>
            </a:r>
            <a:r>
              <a:rPr lang="en-US" altLang="zh-CN" sz="1200" b="1">
                <a:solidFill>
                  <a:srgbClr val="C00000"/>
                </a:solidFill>
              </a:rPr>
              <a:t>(本文方法):</a:t>
            </a:r>
            <a:r>
              <a:rPr lang="en-US" altLang="zh-CN" sz="1200"/>
              <a:t>使用了</a:t>
            </a:r>
            <a:r>
              <a:rPr lang="en-US" altLang="zh-CN" sz="1400" b="1">
                <a:highlight>
                  <a:srgbClr val="FFFF00"/>
                </a:highlight>
              </a:rPr>
              <a:t>“PE插值”</a:t>
            </a:r>
            <a:r>
              <a:rPr lang="en-US" altLang="zh-CN" sz="1200"/>
              <a:t>技巧</a:t>
            </a:r>
            <a:r>
              <a:rPr lang="zh-CN" altLang="en-US" sz="1200"/>
              <a:t>。</a:t>
            </a:r>
            <a:endParaRPr lang="zh-CN" altLang="en-US" sz="1200"/>
          </a:p>
          <a:p>
            <a:r>
              <a:rPr lang="en-US" altLang="zh-CN" sz="1200" b="1">
                <a:solidFill>
                  <a:srgbClr val="C00000"/>
                </a:solidFill>
              </a:rPr>
              <a:t>(效果):</a:t>
            </a:r>
            <a:r>
              <a:rPr lang="en-US" altLang="zh-CN" sz="1200"/>
              <a:t>通过插值LR模型的PE来初始化HR模型的PE，</a:t>
            </a:r>
            <a:r>
              <a:rPr lang="en-US" altLang="zh-CN" sz="1400" b="1">
                <a:highlight>
                  <a:srgbClr val="FFFF00"/>
                </a:highlight>
              </a:rPr>
              <a:t>显著增强了</a:t>
            </a:r>
            <a:r>
              <a:rPr lang="en-US" altLang="zh-CN" sz="1200"/>
              <a:t>HR模型的初始状态并</a:t>
            </a:r>
            <a:r>
              <a:rPr lang="en-US" altLang="zh-CN" sz="1400" b="1">
                <a:highlight>
                  <a:srgbClr val="FFFF00"/>
                </a:highlight>
              </a:rPr>
              <a:t>加速了</a:t>
            </a:r>
            <a:r>
              <a:rPr lang="en-US" altLang="zh-CN" sz="1200"/>
              <a:t>微调过程。即使只在100个训练迭代内，也能获得视觉上令人满意的图像。</a:t>
            </a:r>
            <a:endParaRPr lang="en-US" altLang="zh-CN" sz="1200"/>
          </a:p>
          <a:p>
            <a:r>
              <a:rPr lang="en-US" altLang="zh-CN" sz="1200" b="1">
                <a:solidFill>
                  <a:srgbClr val="C00000"/>
                </a:solidFill>
              </a:rPr>
              <a:t>(定量评估结果):</a:t>
            </a:r>
            <a:r>
              <a:rPr lang="en-US" altLang="zh-CN" sz="1200"/>
              <a:t>如</a:t>
            </a:r>
            <a:r>
              <a:rPr lang="en-US" altLang="zh-CN" sz="1200" b="1">
                <a:highlight>
                  <a:srgbClr val="FF00FF"/>
                </a:highlight>
              </a:rPr>
              <a:t>表2</a:t>
            </a:r>
            <a:r>
              <a:rPr lang="en-US" altLang="zh-CN" sz="1200"/>
              <a:t>所示定量评估模型性能的变化。微调在</a:t>
            </a:r>
            <a:r>
              <a:rPr lang="en-US" altLang="zh-CN" sz="1400" b="1">
                <a:highlight>
                  <a:srgbClr val="FFFF00"/>
                </a:highlight>
              </a:rPr>
              <a:t>1000步</a:t>
            </a:r>
            <a:r>
              <a:rPr lang="en-US" altLang="zh-CN" sz="1200"/>
              <a:t>时迅速收敛，进一步训练稍微提高了性能。</a:t>
            </a:r>
            <a:endParaRPr lang="en-US" altLang="zh-CN" sz="1200"/>
          </a:p>
          <a:p>
            <a:r>
              <a:rPr lang="en-US" altLang="zh-CN" sz="1200" b="1">
                <a:solidFill>
                  <a:srgbClr val="C00000"/>
                </a:solidFill>
              </a:rPr>
              <a:t>(结论):</a:t>
            </a:r>
            <a:r>
              <a:rPr lang="en-US" altLang="zh-CN" sz="1200"/>
              <a:t>这说明</a:t>
            </a:r>
            <a:r>
              <a:rPr lang="en-US" altLang="zh-CN" sz="1200" b="1" u="sng">
                <a:solidFill>
                  <a:srgbClr val="00B050"/>
                </a:solidFill>
              </a:rPr>
              <a:t>使用“PE插值”技巧能够实现更高分辨率生成的快速收敛，避免了从头开始训练生成更高分辨率图像的需要</a:t>
            </a:r>
            <a:r>
              <a:rPr lang="en-US" altLang="zh-CN" sz="1200"/>
              <a:t>。</a:t>
            </a:r>
            <a:endParaRPr lang="en-US" altLang="zh-CN" sz="1200"/>
          </a:p>
        </p:txBody>
      </p:sp>
      <p:sp>
        <p:nvSpPr>
          <p:cNvPr id="6" name="文本框 5"/>
          <p:cNvSpPr txBox="1"/>
          <p:nvPr/>
        </p:nvSpPr>
        <p:spPr>
          <a:xfrm>
            <a:off x="90170" y="3953510"/>
            <a:ext cx="6814820" cy="460375"/>
          </a:xfrm>
          <a:prstGeom prst="rect">
            <a:avLst/>
          </a:prstGeom>
          <a:noFill/>
        </p:spPr>
        <p:txBody>
          <a:bodyPr wrap="square" rtlCol="0">
            <a:spAutoFit/>
          </a:bodyPr>
          <a:p>
            <a:r>
              <a:rPr lang="zh-CN" altLang="en-US" sz="1200" b="1">
                <a:highlight>
                  <a:srgbClr val="FF00FF"/>
                </a:highlight>
              </a:rPr>
              <a:t>图8</a:t>
            </a:r>
            <a:r>
              <a:rPr lang="zh-CN" altLang="en-US" sz="1200"/>
              <a:t>：此示意图展示了我们的训练策略设计如何在过渡到VAE、调整到更高分辨率和KV压缩过程中加速模型的收敛，促进从弱到强的快速学习。</a:t>
            </a:r>
            <a:endParaRPr lang="zh-CN" altLang="en-US" sz="1200"/>
          </a:p>
        </p:txBody>
      </p:sp>
      <p:pic>
        <p:nvPicPr>
          <p:cNvPr id="9" name="图片 9"/>
          <p:cNvPicPr>
            <a:picLocks noChangeAspect="1"/>
          </p:cNvPicPr>
          <p:nvPr>
            <p:custDataLst>
              <p:tags r:id="rId2"/>
            </p:custDataLst>
          </p:nvPr>
        </p:nvPicPr>
        <p:blipFill>
          <a:blip r:embed="rId3"/>
          <a:stretch>
            <a:fillRect/>
          </a:stretch>
        </p:blipFill>
        <p:spPr>
          <a:xfrm>
            <a:off x="90170" y="795655"/>
            <a:ext cx="6814820" cy="3157855"/>
          </a:xfrm>
          <a:prstGeom prst="rect">
            <a:avLst/>
          </a:prstGeom>
          <a:noFill/>
          <a:ln>
            <a:noFill/>
          </a:ln>
        </p:spPr>
      </p:pic>
      <p:pic>
        <p:nvPicPr>
          <p:cNvPr id="11" name="图片 11"/>
          <p:cNvPicPr>
            <a:picLocks noChangeAspect="1"/>
          </p:cNvPicPr>
          <p:nvPr>
            <p:custDataLst>
              <p:tags r:id="rId4"/>
            </p:custDataLst>
          </p:nvPr>
        </p:nvPicPr>
        <p:blipFill>
          <a:blip r:embed="rId5"/>
          <a:stretch>
            <a:fillRect/>
          </a:stretch>
        </p:blipFill>
        <p:spPr>
          <a:xfrm>
            <a:off x="1450340" y="4506595"/>
            <a:ext cx="3822065" cy="1431290"/>
          </a:xfrm>
          <a:prstGeom prst="rect">
            <a:avLst/>
          </a:prstGeom>
          <a:noFill/>
          <a:ln>
            <a:noFill/>
          </a:ln>
        </p:spPr>
      </p:pic>
      <p:sp>
        <p:nvSpPr>
          <p:cNvPr id="3" name="文本框 2"/>
          <p:cNvSpPr txBox="1"/>
          <p:nvPr/>
        </p:nvSpPr>
        <p:spPr>
          <a:xfrm>
            <a:off x="90170" y="6029960"/>
            <a:ext cx="6814820" cy="521970"/>
          </a:xfrm>
          <a:prstGeom prst="rect">
            <a:avLst/>
          </a:prstGeom>
          <a:noFill/>
        </p:spPr>
        <p:txBody>
          <a:bodyPr wrap="square" rtlCol="0">
            <a:spAutoFit/>
          </a:bodyPr>
          <a:p>
            <a:r>
              <a:rPr lang="zh-CN" altLang="en-US" sz="1200" b="1">
                <a:highlight>
                  <a:srgbClr val="FF00FF"/>
                </a:highlight>
              </a:rPr>
              <a:t>表2</a:t>
            </a:r>
            <a:r>
              <a:rPr lang="zh-CN" altLang="en-US" sz="1200"/>
              <a:t>：我们从低分辨率模型微调一个高分辨率模型，并观察到即使是</a:t>
            </a:r>
            <a:r>
              <a:rPr lang="zh-CN" altLang="en-US" sz="1400" b="1">
                <a:highlight>
                  <a:srgbClr val="FFFF00"/>
                </a:highlight>
              </a:rPr>
              <a:t>相对较短的微调时长</a:t>
            </a:r>
            <a:r>
              <a:rPr lang="zh-CN" altLang="en-US" sz="1200"/>
              <a:t>，如1000步，仍然可以获得</a:t>
            </a:r>
            <a:r>
              <a:rPr lang="zh-CN" altLang="en-US" sz="1400" b="1">
                <a:highlight>
                  <a:srgbClr val="FFFF00"/>
                </a:highlight>
              </a:rPr>
              <a:t>高质量的结果</a:t>
            </a:r>
            <a:r>
              <a:rPr lang="zh-CN" altLang="en-US" sz="1200"/>
              <a:t>。</a:t>
            </a:r>
            <a:endParaRPr lang="zh-CN" alt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0" y="0"/>
            <a:ext cx="4064000" cy="368300"/>
          </a:xfrm>
          <a:prstGeom prst="rect">
            <a:avLst/>
          </a:prstGeom>
          <a:noFill/>
        </p:spPr>
        <p:txBody>
          <a:bodyPr wrap="square" rtlCol="0">
            <a:spAutoFit/>
          </a:bodyPr>
          <a:p>
            <a:r>
              <a:rPr lang="en-US" altLang="zh-CN"/>
              <a:t>3 </a:t>
            </a:r>
            <a:r>
              <a:rPr lang="zh-CN" altLang="en-US"/>
              <a:t>框架</a:t>
            </a:r>
            <a:endParaRPr lang="zh-CN" altLang="en-US"/>
          </a:p>
        </p:txBody>
      </p:sp>
      <p:sp>
        <p:nvSpPr>
          <p:cNvPr id="5" name="文本框 4"/>
          <p:cNvSpPr txBox="1"/>
          <p:nvPr/>
        </p:nvSpPr>
        <p:spPr>
          <a:xfrm>
            <a:off x="7338060" y="1766570"/>
            <a:ext cx="4064000" cy="2491740"/>
          </a:xfrm>
          <a:prstGeom prst="rect">
            <a:avLst/>
          </a:prstGeom>
          <a:noFill/>
        </p:spPr>
        <p:txBody>
          <a:bodyPr wrap="square" rtlCol="0">
            <a:spAutoFit/>
          </a:bodyPr>
          <a:p>
            <a:r>
              <a:rPr lang="zh-CN" altLang="en-US" sz="1200" b="1"/>
              <a:t>3.</a:t>
            </a:r>
            <a:r>
              <a:rPr lang="en-US" altLang="zh-CN" sz="1200" b="1"/>
              <a:t>3</a:t>
            </a:r>
            <a:r>
              <a:rPr lang="zh-CN" altLang="en-US" sz="1200" b="1"/>
              <a:t> Weak-to-Strong Training Strategy</a:t>
            </a:r>
            <a:endParaRPr lang="zh-CN" altLang="en-US" sz="1200"/>
          </a:p>
          <a:p>
            <a:endParaRPr lang="en-US" altLang="zh-CN" sz="1200"/>
          </a:p>
          <a:p>
            <a:r>
              <a:rPr lang="en-US" altLang="zh-CN" sz="1200" b="1">
                <a:solidFill>
                  <a:srgbClr val="C00000"/>
                </a:solidFill>
              </a:rPr>
              <a:t>3</a:t>
            </a:r>
            <a:r>
              <a:rPr lang="zh-CN" altLang="en-US" sz="1200" b="1">
                <a:solidFill>
                  <a:srgbClr val="C00000"/>
                </a:solidFill>
              </a:rPr>
              <a:t>、适应KV压缩模型：</a:t>
            </a:r>
            <a:endParaRPr lang="zh-CN" altLang="en-US" sz="1200" b="1">
              <a:solidFill>
                <a:srgbClr val="C00000"/>
              </a:solidFill>
            </a:endParaRPr>
          </a:p>
          <a:p>
            <a:r>
              <a:rPr lang="en-US" altLang="zh-CN" sz="1200"/>
              <a:t>从未使用KV压缩的低分辨率预训练模型进行微调时</a:t>
            </a:r>
            <a:r>
              <a:rPr lang="en-US" altLang="zh-CN" sz="1400" b="1">
                <a:highlight>
                  <a:srgbClr val="FFFF00"/>
                </a:highlight>
              </a:rPr>
              <a:t>直接使用KV压缩</a:t>
            </a:r>
            <a:r>
              <a:rPr lang="en-US" altLang="zh-CN" sz="1200"/>
              <a:t>。</a:t>
            </a:r>
            <a:endParaRPr lang="en-US" altLang="zh-CN" sz="1200"/>
          </a:p>
          <a:p>
            <a:endParaRPr lang="en-US" altLang="zh-CN" sz="1200"/>
          </a:p>
          <a:p>
            <a:r>
              <a:rPr lang="en-US" altLang="zh-CN" sz="1200" b="1">
                <a:solidFill>
                  <a:srgbClr val="C00000"/>
                </a:solidFill>
                <a:sym typeface="+mn-ea"/>
              </a:rPr>
              <a:t>(效果):</a:t>
            </a:r>
            <a:r>
              <a:rPr lang="en-US" altLang="zh-CN" sz="1200"/>
              <a:t>如</a:t>
            </a:r>
            <a:r>
              <a:rPr lang="en-US" altLang="zh-CN" sz="1200" b="1">
                <a:highlight>
                  <a:srgbClr val="FF00FF"/>
                </a:highlight>
              </a:rPr>
              <a:t>图8（c）</a:t>
            </a:r>
            <a:r>
              <a:rPr lang="en-US" altLang="zh-CN" sz="1200"/>
              <a:t>所示，通过我们的“Conv Avg Init.”策略</a:t>
            </a:r>
            <a:r>
              <a:rPr lang="zh-CN" altLang="en-US" sz="1200"/>
              <a:t>。</a:t>
            </a:r>
            <a:endParaRPr lang="en-US" altLang="zh-CN" sz="1200"/>
          </a:p>
          <a:p>
            <a:r>
              <a:rPr lang="en-US" altLang="zh-CN" sz="1200"/>
              <a:t>PixArt-Σ从一个</a:t>
            </a:r>
            <a:r>
              <a:rPr lang="en-US" altLang="zh-CN" sz="1400" b="1">
                <a:highlight>
                  <a:srgbClr val="FFFF00"/>
                </a:highlight>
              </a:rPr>
              <a:t>更好的初始状态</a:t>
            </a:r>
            <a:r>
              <a:rPr lang="en-US" altLang="zh-CN" sz="1200"/>
              <a:t>开始，使得收敛变得</a:t>
            </a:r>
            <a:r>
              <a:rPr lang="en-US" altLang="zh-CN" sz="1400" b="1">
                <a:highlight>
                  <a:srgbClr val="FFFF00"/>
                </a:highlight>
              </a:rPr>
              <a:t>更容易且更快</a:t>
            </a:r>
            <a:r>
              <a:rPr lang="en-US" altLang="zh-CN" sz="1200"/>
              <a:t>。值得注意的是，即使在</a:t>
            </a:r>
            <a:r>
              <a:rPr lang="en-US" altLang="zh-CN" sz="1400" b="1">
                <a:highlight>
                  <a:srgbClr val="FFFF00"/>
                </a:highlight>
              </a:rPr>
              <a:t>100个训练步骤</a:t>
            </a:r>
            <a:r>
              <a:rPr lang="en-US" altLang="zh-CN" sz="1200"/>
              <a:t>内，PixArt-Σ也能呈现满意的视觉结果。最终，通过在第3.2节中设计的</a:t>
            </a:r>
            <a:r>
              <a:rPr lang="en-US" altLang="zh-CN" sz="1400" b="1">
                <a:highlight>
                  <a:srgbClr val="FFFF00"/>
                </a:highlight>
              </a:rPr>
              <a:t>KV压缩操作符</a:t>
            </a:r>
            <a:r>
              <a:rPr lang="en-US" altLang="zh-CN" sz="1200"/>
              <a:t>和</a:t>
            </a:r>
            <a:r>
              <a:rPr lang="en-US" altLang="zh-CN" sz="1400" b="1">
                <a:highlight>
                  <a:srgbClr val="FFFF00"/>
                </a:highlight>
              </a:rPr>
              <a:t>压缩层</a:t>
            </a:r>
            <a:r>
              <a:rPr lang="en-US" altLang="zh-CN" sz="1200"/>
              <a:t>，我们可以</a:t>
            </a:r>
            <a:r>
              <a:rPr lang="en-US" altLang="zh-CN" sz="1400" b="1">
                <a:highlight>
                  <a:srgbClr val="FFFF00"/>
                </a:highlight>
              </a:rPr>
              <a:t>减少大约34%的训练和推理时间</a:t>
            </a:r>
            <a:r>
              <a:rPr lang="en-US" altLang="zh-CN" sz="1200"/>
              <a:t>。</a:t>
            </a:r>
            <a:endParaRPr lang="en-US" altLang="zh-CN" sz="1200"/>
          </a:p>
        </p:txBody>
      </p:sp>
      <p:sp>
        <p:nvSpPr>
          <p:cNvPr id="6" name="文本框 5"/>
          <p:cNvSpPr txBox="1"/>
          <p:nvPr/>
        </p:nvSpPr>
        <p:spPr>
          <a:xfrm>
            <a:off x="142875" y="4739640"/>
            <a:ext cx="6814820" cy="460375"/>
          </a:xfrm>
          <a:prstGeom prst="rect">
            <a:avLst/>
          </a:prstGeom>
          <a:noFill/>
        </p:spPr>
        <p:txBody>
          <a:bodyPr wrap="square" rtlCol="0">
            <a:spAutoFit/>
          </a:bodyPr>
          <a:p>
            <a:r>
              <a:rPr lang="zh-CN" altLang="en-US" sz="1200" b="1">
                <a:highlight>
                  <a:srgbClr val="FF00FF"/>
                </a:highlight>
              </a:rPr>
              <a:t>图8</a:t>
            </a:r>
            <a:r>
              <a:rPr lang="zh-CN" altLang="en-US" sz="1200"/>
              <a:t>：此示意图展示了我们的训练策略设计如何在过渡到VAE、调整到更高分辨率和KV压缩过程中加速模型的收敛，促进从弱到强的快速学习。</a:t>
            </a:r>
            <a:endParaRPr lang="zh-CN" altLang="en-US" sz="1200"/>
          </a:p>
        </p:txBody>
      </p:sp>
      <p:pic>
        <p:nvPicPr>
          <p:cNvPr id="9" name="图片 9"/>
          <p:cNvPicPr>
            <a:picLocks noChangeAspect="1"/>
          </p:cNvPicPr>
          <p:nvPr>
            <p:custDataLst>
              <p:tags r:id="rId2"/>
            </p:custDataLst>
          </p:nvPr>
        </p:nvPicPr>
        <p:blipFill>
          <a:blip r:embed="rId3"/>
          <a:stretch>
            <a:fillRect/>
          </a:stretch>
        </p:blipFill>
        <p:spPr>
          <a:xfrm>
            <a:off x="142875" y="1581785"/>
            <a:ext cx="6814820" cy="31578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0" y="0"/>
            <a:ext cx="4064000" cy="368300"/>
          </a:xfrm>
          <a:prstGeom prst="rect">
            <a:avLst/>
          </a:prstGeom>
          <a:noFill/>
        </p:spPr>
        <p:txBody>
          <a:bodyPr wrap="square" rtlCol="0">
            <a:spAutoFit/>
          </a:bodyPr>
          <a:p>
            <a:r>
              <a:rPr lang="en-US" altLang="zh-CN"/>
              <a:t>4 </a:t>
            </a:r>
            <a:r>
              <a:rPr lang="zh-CN" altLang="en-US"/>
              <a:t>实验</a:t>
            </a:r>
            <a:r>
              <a:rPr lang="en-US" altLang="zh-CN"/>
              <a:t> </a:t>
            </a:r>
            <a:endParaRPr lang="zh-CN" altLang="en-US"/>
          </a:p>
        </p:txBody>
      </p:sp>
      <p:sp>
        <p:nvSpPr>
          <p:cNvPr id="5" name="文本框 4"/>
          <p:cNvSpPr txBox="1"/>
          <p:nvPr/>
        </p:nvSpPr>
        <p:spPr>
          <a:xfrm>
            <a:off x="7023735" y="959485"/>
            <a:ext cx="4674870" cy="4461510"/>
          </a:xfrm>
          <a:prstGeom prst="rect">
            <a:avLst/>
          </a:prstGeom>
          <a:noFill/>
        </p:spPr>
        <p:txBody>
          <a:bodyPr wrap="square" rtlCol="0">
            <a:spAutoFit/>
          </a:bodyPr>
          <a:p>
            <a:r>
              <a:rPr sz="1200" b="1"/>
              <a:t>4.1 Implementation Details</a:t>
            </a:r>
            <a:endParaRPr sz="1200" b="1"/>
          </a:p>
          <a:p>
            <a:endParaRPr lang="en-US" altLang="zh-CN" sz="1200"/>
          </a:p>
          <a:p>
            <a:r>
              <a:rPr lang="en-US" altLang="zh-CN" sz="1200" b="1">
                <a:solidFill>
                  <a:srgbClr val="C00000"/>
                </a:solidFill>
              </a:rPr>
              <a:t>训练细节</a:t>
            </a:r>
            <a:r>
              <a:rPr lang="zh-CN" altLang="en-US" sz="1200"/>
              <a:t>：</a:t>
            </a:r>
            <a:endParaRPr lang="zh-CN" altLang="en-US" sz="1200"/>
          </a:p>
          <a:p>
            <a:r>
              <a:rPr lang="zh-CN" altLang="en-US" sz="1200"/>
              <a:t>本文</a:t>
            </a:r>
            <a:r>
              <a:rPr lang="en-US" altLang="zh-CN" sz="1200"/>
              <a:t>遵循</a:t>
            </a:r>
            <a:r>
              <a:rPr lang="en-US" altLang="zh-CN" sz="1400" b="1">
                <a:highlight>
                  <a:srgbClr val="FFFF00"/>
                </a:highlight>
              </a:rPr>
              <a:t>Imagen</a:t>
            </a:r>
            <a:r>
              <a:rPr lang="en-US" altLang="zh-CN" sz="1200"/>
              <a:t> [39]和</a:t>
            </a:r>
            <a:r>
              <a:rPr lang="en-US" altLang="zh-CN" sz="1400" b="1">
                <a:highlight>
                  <a:srgbClr val="FFFF00"/>
                </a:highlight>
              </a:rPr>
              <a:t>PixArt-α</a:t>
            </a:r>
            <a:r>
              <a:rPr lang="en-US" altLang="zh-CN" sz="1200"/>
              <a:t> [4]的做法，使用T5 [9]的编码器（即</a:t>
            </a:r>
            <a:r>
              <a:rPr lang="en-US" altLang="zh-CN" sz="1400" b="1">
                <a:highlight>
                  <a:srgbClr val="FFFF00"/>
                </a:highlight>
              </a:rPr>
              <a:t>Flan-T5-XXL</a:t>
            </a:r>
            <a:r>
              <a:rPr lang="en-US" altLang="zh-CN" sz="1200"/>
              <a:t>）作为条件特征提取的文本编码器，并使用PixArt-α [4]作为我们的基础扩散模型。</a:t>
            </a:r>
            <a:endParaRPr lang="en-US" altLang="zh-CN" sz="1200"/>
          </a:p>
          <a:p>
            <a:endParaRPr lang="en-US" altLang="zh-CN" sz="1200"/>
          </a:p>
          <a:p>
            <a:r>
              <a:rPr lang="en-US" altLang="zh-CN" sz="1200" b="1">
                <a:solidFill>
                  <a:srgbClr val="C00000"/>
                </a:solidFill>
              </a:rPr>
              <a:t>(本文方法):</a:t>
            </a:r>
            <a:r>
              <a:rPr lang="en-US" altLang="zh-CN" sz="1200"/>
              <a:t>与大多数工作使用固定的77个文本令牌不同，</a:t>
            </a:r>
            <a:r>
              <a:rPr lang="zh-CN" altLang="en-US" sz="1200"/>
              <a:t>考虑到</a:t>
            </a:r>
            <a:r>
              <a:rPr lang="en-US" altLang="zh-CN" sz="1200">
                <a:sym typeface="+mn-ea"/>
              </a:rPr>
              <a:t>在内部-Σ中策划的描述更加密集，</a:t>
            </a:r>
            <a:r>
              <a:rPr lang="en-US" altLang="zh-CN" sz="1200"/>
              <a:t>将文本令牌的长度从PixArt-α的120</a:t>
            </a:r>
            <a:r>
              <a:rPr lang="en-US" altLang="zh-CN" sz="1400" b="1">
                <a:highlight>
                  <a:srgbClr val="FFFF00"/>
                </a:highlight>
              </a:rPr>
              <a:t>调整到300</a:t>
            </a:r>
            <a:r>
              <a:rPr lang="en-US" altLang="zh-CN" sz="1200"/>
              <a:t>，</a:t>
            </a:r>
            <a:r>
              <a:rPr lang="en-US" altLang="zh-CN" sz="1200" b="1">
                <a:solidFill>
                  <a:srgbClr val="C00000"/>
                </a:solidFill>
              </a:rPr>
              <a:t>(目的):</a:t>
            </a:r>
            <a:r>
              <a:rPr lang="en-US" altLang="zh-CN" sz="1200" b="1">
                <a:solidFill>
                  <a:srgbClr val="0070C0"/>
                </a:solidFill>
              </a:rPr>
              <a:t>以提供高度细致的细节</a:t>
            </a:r>
            <a:r>
              <a:rPr lang="en-US" altLang="zh-CN" sz="1200"/>
              <a:t>。</a:t>
            </a:r>
            <a:endParaRPr lang="en-US" altLang="zh-CN" sz="1200"/>
          </a:p>
          <a:p>
            <a:endParaRPr lang="en-US" altLang="zh-CN" sz="1200"/>
          </a:p>
          <a:p>
            <a:r>
              <a:rPr lang="en-US" altLang="zh-CN" sz="1200" b="1">
                <a:solidFill>
                  <a:srgbClr val="C00000"/>
                </a:solidFill>
              </a:rPr>
              <a:t>(目的):</a:t>
            </a:r>
            <a:r>
              <a:rPr lang="en-US" altLang="zh-CN" sz="1200"/>
              <a:t>为</a:t>
            </a:r>
            <a:r>
              <a:rPr lang="en-US" altLang="zh-CN" sz="1200" b="1">
                <a:solidFill>
                  <a:srgbClr val="0070C0"/>
                </a:solidFill>
              </a:rPr>
              <a:t>了捕获输入图像的潜在特征</a:t>
            </a:r>
            <a:r>
              <a:rPr lang="en-US" altLang="zh-CN" sz="1200"/>
              <a:t>，</a:t>
            </a:r>
            <a:r>
              <a:rPr lang="en-US" altLang="zh-CN" sz="1200" b="1">
                <a:solidFill>
                  <a:srgbClr val="C00000"/>
                </a:solidFill>
              </a:rPr>
              <a:t>(本文方法):</a:t>
            </a:r>
            <a:r>
              <a:rPr lang="zh-CN" altLang="en-US" sz="1200"/>
              <a:t>本文</a:t>
            </a:r>
            <a:r>
              <a:rPr lang="en-US" altLang="zh-CN" sz="1200"/>
              <a:t>使用了来自</a:t>
            </a:r>
            <a:r>
              <a:rPr lang="en-US" altLang="zh-CN" sz="1400" b="1">
                <a:highlight>
                  <a:srgbClr val="FFFF00"/>
                </a:highlight>
              </a:rPr>
              <a:t>SDXL</a:t>
            </a:r>
            <a:r>
              <a:rPr lang="en-US" altLang="zh-CN" sz="1200"/>
              <a:t> [35]的预训练且冻结的VAE。</a:t>
            </a:r>
            <a:endParaRPr lang="en-US" altLang="zh-CN" sz="1200"/>
          </a:p>
          <a:p>
            <a:endParaRPr lang="en-US" altLang="zh-CN" sz="1200"/>
          </a:p>
          <a:p>
            <a:r>
              <a:rPr lang="en-US" altLang="zh-CN" sz="1200" b="1">
                <a:solidFill>
                  <a:srgbClr val="C00000"/>
                </a:solidFill>
              </a:rPr>
              <a:t>其他实现细节与PixArt-α相同</a:t>
            </a:r>
            <a:r>
              <a:rPr lang="zh-CN" altLang="en-US" sz="1200"/>
              <a:t>：</a:t>
            </a:r>
            <a:r>
              <a:rPr lang="en-US" altLang="zh-CN" sz="1200"/>
              <a:t>模型在PixArt-α的</a:t>
            </a:r>
            <a:r>
              <a:rPr lang="en-US" altLang="zh-CN" sz="1400" b="1">
                <a:highlight>
                  <a:srgbClr val="FFFF00"/>
                </a:highlight>
              </a:rPr>
              <a:t>256px预训练检查点</a:t>
            </a:r>
            <a:r>
              <a:rPr lang="en-US" altLang="zh-CN" sz="1200"/>
              <a:t>上进行</a:t>
            </a:r>
            <a:r>
              <a:rPr lang="en-US" altLang="zh-CN" sz="1400" b="1">
                <a:highlight>
                  <a:srgbClr val="FFFF00"/>
                </a:highlight>
              </a:rPr>
              <a:t>微调</a:t>
            </a:r>
            <a:r>
              <a:rPr lang="en-US" altLang="zh-CN" sz="1200"/>
              <a:t>，采用</a:t>
            </a:r>
            <a:r>
              <a:rPr lang="en-US" altLang="zh-CN" sz="1400" b="1">
                <a:highlight>
                  <a:srgbClr val="FFFF00"/>
                </a:highlight>
              </a:rPr>
              <a:t>位置嵌入插值技巧</a:t>
            </a:r>
            <a:r>
              <a:rPr lang="en-US" altLang="zh-CN" sz="1200"/>
              <a:t>[4]。最终模型，包括1K分辨率的，是在</a:t>
            </a:r>
            <a:r>
              <a:rPr lang="en-US" altLang="zh-CN" sz="1400" b="1">
                <a:highlight>
                  <a:srgbClr val="FFFF00"/>
                </a:highlight>
              </a:rPr>
              <a:t>32个V100 GPU上</a:t>
            </a:r>
            <a:r>
              <a:rPr lang="en-US" altLang="zh-CN" sz="1200"/>
              <a:t>训练的。还使用了</a:t>
            </a:r>
            <a:r>
              <a:rPr lang="en-US" altLang="zh-CN" sz="1400" b="1">
                <a:highlight>
                  <a:srgbClr val="FFFF00"/>
                </a:highlight>
              </a:rPr>
              <a:t>16个A100 GPU</a:t>
            </a:r>
            <a:r>
              <a:rPr lang="en-US" altLang="zh-CN" sz="1200"/>
              <a:t>来训练2K和4K图像生成模型。</a:t>
            </a:r>
            <a:endParaRPr lang="en-US" altLang="zh-CN" sz="1200"/>
          </a:p>
          <a:p>
            <a:endParaRPr lang="en-US" altLang="zh-CN" sz="1200"/>
          </a:p>
          <a:p>
            <a:r>
              <a:rPr lang="en-US" altLang="zh-CN" sz="1200"/>
              <a:t>注意，</a:t>
            </a:r>
            <a:r>
              <a:rPr lang="zh-CN" altLang="en-US" sz="1200"/>
              <a:t>本文</a:t>
            </a:r>
            <a:r>
              <a:rPr lang="en-US" altLang="zh-CN" sz="1200"/>
              <a:t>使用</a:t>
            </a:r>
            <a:r>
              <a:rPr lang="en-US" altLang="zh-CN" sz="1400" b="1">
                <a:highlight>
                  <a:srgbClr val="FFFF00"/>
                </a:highlight>
              </a:rPr>
              <a:t>CAME优化器</a:t>
            </a:r>
            <a:r>
              <a:rPr lang="en-US" altLang="zh-CN" sz="1200"/>
              <a:t>[26]，权重衰减为0，学习率恒定为2e-5，而不是常规的AdamW [23]优化器。</a:t>
            </a:r>
            <a:endParaRPr lang="en-US" altLang="zh-CN" sz="1200"/>
          </a:p>
          <a:p>
            <a:r>
              <a:rPr lang="en-US" altLang="zh-CN" sz="1200" b="1">
                <a:solidFill>
                  <a:srgbClr val="C00000"/>
                </a:solidFill>
              </a:rPr>
              <a:t>(效果):</a:t>
            </a:r>
            <a:r>
              <a:rPr lang="en-US" altLang="zh-CN" sz="1200"/>
              <a:t>这有助于</a:t>
            </a:r>
            <a:r>
              <a:rPr lang="en-US" altLang="zh-CN" sz="1400" b="1">
                <a:highlight>
                  <a:srgbClr val="FFFF00"/>
                </a:highlight>
              </a:rPr>
              <a:t>降低GPU内存而不影响性能</a:t>
            </a:r>
            <a:r>
              <a:rPr lang="en-US" altLang="zh-CN" sz="1200"/>
              <a:t>。</a:t>
            </a:r>
            <a:endParaRPr lang="en-US" altLang="zh-CN" sz="1200"/>
          </a:p>
        </p:txBody>
      </p:sp>
      <p:sp>
        <p:nvSpPr>
          <p:cNvPr id="6" name="文本框 5"/>
          <p:cNvSpPr txBox="1"/>
          <p:nvPr/>
        </p:nvSpPr>
        <p:spPr>
          <a:xfrm>
            <a:off x="142875" y="5045710"/>
            <a:ext cx="6814820" cy="460375"/>
          </a:xfrm>
          <a:prstGeom prst="rect">
            <a:avLst/>
          </a:prstGeom>
          <a:noFill/>
        </p:spPr>
        <p:txBody>
          <a:bodyPr wrap="square" rtlCol="0">
            <a:spAutoFit/>
          </a:bodyPr>
          <a:p>
            <a:r>
              <a:rPr lang="zh-CN" altLang="en-US" sz="1200" b="1">
                <a:highlight>
                  <a:srgbClr val="FF00FF"/>
                </a:highlight>
                <a:sym typeface="+mn-ea"/>
              </a:rPr>
              <a:t>图2</a:t>
            </a:r>
            <a:r>
              <a:rPr lang="zh-CN" altLang="en-US" sz="1200">
                <a:sym typeface="+mn-ea"/>
              </a:rPr>
              <a:t>：应对复杂密集指令的4K图像生成。PixArt-Σ能够直接生成4K分辨率图像，无需后期处理，并且能够准确响应给定的提示。</a:t>
            </a:r>
            <a:endParaRPr lang="zh-CN" altLang="en-US" sz="1200"/>
          </a:p>
        </p:txBody>
      </p:sp>
      <p:pic>
        <p:nvPicPr>
          <p:cNvPr id="3" name="图片 2"/>
          <p:cNvPicPr>
            <a:picLocks noChangeAspect="1"/>
          </p:cNvPicPr>
          <p:nvPr>
            <p:custDataLst>
              <p:tags r:id="rId2"/>
            </p:custDataLst>
          </p:nvPr>
        </p:nvPicPr>
        <p:blipFill>
          <a:blip r:embed="rId3"/>
          <a:srcRect b="4452"/>
          <a:stretch>
            <a:fillRect/>
          </a:stretch>
        </p:blipFill>
        <p:spPr>
          <a:xfrm>
            <a:off x="461010" y="1151890"/>
            <a:ext cx="6178550" cy="381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0" y="0"/>
            <a:ext cx="4064000" cy="368300"/>
          </a:xfrm>
          <a:prstGeom prst="rect">
            <a:avLst/>
          </a:prstGeom>
          <a:noFill/>
        </p:spPr>
        <p:txBody>
          <a:bodyPr wrap="square" rtlCol="0">
            <a:spAutoFit/>
          </a:bodyPr>
          <a:p>
            <a:r>
              <a:rPr lang="en-US" altLang="zh-CN"/>
              <a:t>4 </a:t>
            </a:r>
            <a:r>
              <a:rPr lang="zh-CN" altLang="en-US"/>
              <a:t>实验</a:t>
            </a:r>
            <a:r>
              <a:rPr lang="en-US" altLang="zh-CN"/>
              <a:t> </a:t>
            </a:r>
            <a:endParaRPr lang="zh-CN" altLang="en-US"/>
          </a:p>
        </p:txBody>
      </p:sp>
      <p:sp>
        <p:nvSpPr>
          <p:cNvPr id="5" name="文本框 4"/>
          <p:cNvSpPr txBox="1"/>
          <p:nvPr/>
        </p:nvSpPr>
        <p:spPr>
          <a:xfrm>
            <a:off x="6543675" y="593725"/>
            <a:ext cx="5033010" cy="5107940"/>
          </a:xfrm>
          <a:prstGeom prst="rect">
            <a:avLst/>
          </a:prstGeom>
          <a:noFill/>
        </p:spPr>
        <p:txBody>
          <a:bodyPr wrap="square" rtlCol="0">
            <a:spAutoFit/>
          </a:bodyPr>
          <a:p>
            <a:r>
              <a:rPr sz="1200" b="1"/>
              <a:t>4.</a:t>
            </a:r>
            <a:r>
              <a:rPr lang="en-US" sz="1200" b="1"/>
              <a:t>2</a:t>
            </a:r>
            <a:r>
              <a:rPr sz="1200" b="1"/>
              <a:t> Performance Comparisons</a:t>
            </a:r>
            <a:endParaRPr sz="1200" b="1"/>
          </a:p>
          <a:p>
            <a:endParaRPr lang="en-US" altLang="zh-CN" sz="1200"/>
          </a:p>
          <a:p>
            <a:r>
              <a:rPr lang="en-US" altLang="zh-CN" sz="1200" b="1">
                <a:solidFill>
                  <a:srgbClr val="C00000"/>
                </a:solidFill>
              </a:rPr>
              <a:t>人类/AI（GPT4V）偏好研究</a:t>
            </a:r>
            <a:r>
              <a:rPr lang="en-US" altLang="zh-CN" sz="1200"/>
              <a:t>:</a:t>
            </a:r>
            <a:endParaRPr lang="en-US" altLang="zh-CN" sz="1200"/>
          </a:p>
          <a:p>
            <a:r>
              <a:rPr lang="en-US" altLang="zh-CN" sz="1200"/>
              <a:t> </a:t>
            </a:r>
            <a:r>
              <a:rPr lang="zh-CN" altLang="en-US" sz="1200"/>
              <a:t>本文</a:t>
            </a:r>
            <a:r>
              <a:rPr lang="en-US" altLang="zh-CN" sz="1200"/>
              <a:t>收集了包括</a:t>
            </a:r>
            <a:r>
              <a:rPr lang="en-US" altLang="zh-CN" sz="1400" b="1">
                <a:highlight>
                  <a:srgbClr val="FFFF00"/>
                </a:highlight>
              </a:rPr>
              <a:t>PixArt-α</a:t>
            </a:r>
            <a:r>
              <a:rPr lang="en-US" altLang="zh-CN" sz="1200"/>
              <a:t>、</a:t>
            </a:r>
            <a:r>
              <a:rPr lang="en-US" altLang="zh-CN" sz="1400" b="1">
                <a:highlight>
                  <a:srgbClr val="FFFF00"/>
                </a:highlight>
              </a:rPr>
              <a:t>PixArt-Σ</a:t>
            </a:r>
            <a:r>
              <a:rPr lang="en-US" altLang="zh-CN" sz="1200"/>
              <a:t>、</a:t>
            </a:r>
            <a:r>
              <a:rPr lang="en-US" altLang="zh-CN" sz="1400" b="1">
                <a:highlight>
                  <a:srgbClr val="FFFF00"/>
                </a:highlight>
              </a:rPr>
              <a:t>SD1.5</a:t>
            </a:r>
            <a:r>
              <a:rPr lang="en-US" altLang="zh-CN" sz="1200"/>
              <a:t> [38]、</a:t>
            </a:r>
            <a:r>
              <a:rPr lang="en-US" altLang="zh-CN" sz="1400" b="1">
                <a:highlight>
                  <a:srgbClr val="FFFF00"/>
                </a:highlight>
              </a:rPr>
              <a:t>Stable Turbo</a:t>
            </a:r>
            <a:r>
              <a:rPr lang="en-US" altLang="zh-CN" sz="1200"/>
              <a:t> [40]、</a:t>
            </a:r>
            <a:r>
              <a:rPr lang="en-US" altLang="zh-CN" sz="1400" b="1">
                <a:highlight>
                  <a:srgbClr val="FFFF00"/>
                </a:highlight>
              </a:rPr>
              <a:t>Stable XL</a:t>
            </a:r>
            <a:r>
              <a:rPr lang="en-US" altLang="zh-CN" sz="1200"/>
              <a:t> [35]、</a:t>
            </a:r>
            <a:r>
              <a:rPr lang="en-US" altLang="zh-CN" sz="1400" b="1">
                <a:highlight>
                  <a:srgbClr val="FFFF00"/>
                </a:highlight>
              </a:rPr>
              <a:t>Stable Cascade</a:t>
            </a:r>
            <a:r>
              <a:rPr lang="en-US" altLang="zh-CN" sz="1200"/>
              <a:t> [34]和</a:t>
            </a:r>
            <a:r>
              <a:rPr lang="en-US" altLang="zh-CN" sz="1400" b="1">
                <a:highlight>
                  <a:srgbClr val="FFFF00"/>
                </a:highlight>
              </a:rPr>
              <a:t>Playground-V2.0</a:t>
            </a:r>
            <a:r>
              <a:rPr lang="en-US" altLang="zh-CN" sz="1200"/>
              <a:t> [19]在内的六个开源模型生成的图像。</a:t>
            </a:r>
            <a:r>
              <a:rPr lang="en-US" altLang="zh-CN" sz="1200" b="1">
                <a:solidFill>
                  <a:srgbClr val="C00000"/>
                </a:solidFill>
              </a:rPr>
              <a:t>(本文</a:t>
            </a:r>
            <a:r>
              <a:rPr lang="zh-CN" altLang="en-US" sz="1200" b="1">
                <a:solidFill>
                  <a:srgbClr val="C00000"/>
                </a:solidFill>
              </a:rPr>
              <a:t>评估方法</a:t>
            </a:r>
            <a:r>
              <a:rPr lang="en-US" altLang="zh-CN" sz="1200" b="1">
                <a:solidFill>
                  <a:srgbClr val="C00000"/>
                </a:solidFill>
              </a:rPr>
              <a:t>):</a:t>
            </a:r>
            <a:r>
              <a:rPr lang="en-US" altLang="zh-CN" sz="1200"/>
              <a:t>我们开发了一个网站用于人类偏好研究，展示提示及其对应的图像。</a:t>
            </a:r>
            <a:endParaRPr lang="en-US" altLang="zh-CN" sz="1200"/>
          </a:p>
          <a:p>
            <a:endParaRPr lang="en-US" altLang="zh-CN" sz="1200"/>
          </a:p>
          <a:p>
            <a:r>
              <a:rPr lang="en-US" altLang="zh-CN" sz="1200"/>
              <a:t>这个网站被分发给</a:t>
            </a:r>
            <a:r>
              <a:rPr lang="en-US" altLang="zh-CN" sz="1400" b="1">
                <a:highlight>
                  <a:srgbClr val="FFFF00"/>
                </a:highlight>
              </a:rPr>
              <a:t>训练有素的评估员</a:t>
            </a:r>
            <a:r>
              <a:rPr lang="en-US" altLang="zh-CN" sz="1200"/>
              <a:t>，他们被要求评估图像，并根据质量和图像与文本提示的匹配程度进行排名。</a:t>
            </a:r>
            <a:endParaRPr lang="en-US" altLang="zh-CN" sz="1200"/>
          </a:p>
          <a:p>
            <a:endParaRPr lang="en-US" altLang="zh-CN" sz="1200" b="1">
              <a:solidFill>
                <a:srgbClr val="C00000"/>
              </a:solidFill>
            </a:endParaRPr>
          </a:p>
          <a:p>
            <a:r>
              <a:rPr lang="en-US" altLang="zh-CN" sz="1200" b="1">
                <a:solidFill>
                  <a:srgbClr val="C00000"/>
                </a:solidFill>
              </a:rPr>
              <a:t>(评估结果):</a:t>
            </a:r>
            <a:r>
              <a:rPr lang="en-US" altLang="zh-CN" sz="1200"/>
              <a:t>结果，如</a:t>
            </a:r>
            <a:r>
              <a:rPr lang="en-US" altLang="zh-CN" sz="1200" b="1">
                <a:highlight>
                  <a:srgbClr val="FF00FF"/>
                </a:highlight>
              </a:rPr>
              <a:t>图9</a:t>
            </a:r>
            <a:r>
              <a:rPr lang="en-US" altLang="zh-CN" sz="1200"/>
              <a:t>中的蓝色条形图所示，标志着对PixArt-Σ相比其他六个T2I生成器的明显偏好。</a:t>
            </a:r>
            <a:endParaRPr lang="en-US" altLang="zh-CN" sz="1200"/>
          </a:p>
          <a:p>
            <a:r>
              <a:rPr lang="en-US" altLang="zh-CN" sz="1200" b="1">
                <a:solidFill>
                  <a:srgbClr val="C00000"/>
                </a:solidFill>
              </a:rPr>
              <a:t>(本文模型优势):</a:t>
            </a:r>
            <a:r>
              <a:rPr lang="en-US" altLang="zh-CN" sz="1200"/>
              <a:t>PixArt-Σ生成了高质量的图像，这些图像紧密遵循用户提示，与现有的T2I扩散模型（如SDXL（2.6B参数）和SD Cascade（5.1B参数））相比，使用了</a:t>
            </a:r>
            <a:r>
              <a:rPr lang="en-US" altLang="zh-CN" sz="1400" b="1">
                <a:highlight>
                  <a:srgbClr val="FFFF00"/>
                </a:highlight>
              </a:rPr>
              <a:t>更小的大小（0.6B参数）</a:t>
            </a:r>
            <a:r>
              <a:rPr lang="en-US" altLang="zh-CN" sz="1200"/>
              <a:t>。</a:t>
            </a:r>
            <a:endParaRPr lang="en-US" altLang="zh-CN" sz="1200"/>
          </a:p>
          <a:p>
            <a:endParaRPr lang="en-US" altLang="zh-CN" sz="1200"/>
          </a:p>
          <a:p>
            <a:r>
              <a:rPr lang="en-US" altLang="zh-CN" sz="1200" b="1">
                <a:solidFill>
                  <a:srgbClr val="C00000"/>
                </a:solidFill>
              </a:rPr>
              <a:t>(评估方式):</a:t>
            </a:r>
            <a:r>
              <a:rPr lang="en-US" altLang="zh-CN" sz="1200"/>
              <a:t>使用高级多模态模型</a:t>
            </a:r>
            <a:r>
              <a:rPr lang="en-US" altLang="zh-CN" sz="1400" b="1">
                <a:highlight>
                  <a:srgbClr val="FFFF00"/>
                </a:highlight>
              </a:rPr>
              <a:t>GPT-4 Vision</a:t>
            </a:r>
            <a:r>
              <a:rPr lang="en-US" altLang="zh-CN" sz="1200"/>
              <a:t> [31]作为评估者。在每次试验中，为GPT-4 Vision提供两张图像：一张来自PixArt-Σ，另一张来自竞争的T2I模型。设计了独特的提示，指导GPT-4 Vision根据图像质量和图文对齐程度进行投票。</a:t>
            </a:r>
            <a:endParaRPr lang="en-US" altLang="zh-CN" sz="1200"/>
          </a:p>
          <a:p>
            <a:r>
              <a:rPr lang="en-US" altLang="zh-CN" sz="1200" b="1">
                <a:solidFill>
                  <a:srgbClr val="C00000"/>
                </a:solidFill>
              </a:rPr>
              <a:t>(评估结果):</a:t>
            </a:r>
            <a:r>
              <a:rPr lang="en-US" altLang="zh-CN" sz="1200"/>
              <a:t>由</a:t>
            </a:r>
            <a:r>
              <a:rPr lang="en-US" altLang="zh-CN" sz="1200" b="1">
                <a:highlight>
                  <a:srgbClr val="FF00FF"/>
                </a:highlight>
              </a:rPr>
              <a:t>图9</a:t>
            </a:r>
            <a:r>
              <a:rPr lang="en-US" altLang="zh-CN" sz="1200"/>
              <a:t>中的橙色和绿色条表示，展示了在人类和AI偏好研究中一致的结果。</a:t>
            </a:r>
            <a:endParaRPr lang="en-US" altLang="zh-CN" sz="1200"/>
          </a:p>
          <a:p>
            <a:r>
              <a:rPr lang="en-US" altLang="zh-CN" sz="1200" b="1">
                <a:solidFill>
                  <a:srgbClr val="C00000"/>
                </a:solidFill>
              </a:rPr>
              <a:t>(本文模型优势):</a:t>
            </a:r>
            <a:r>
              <a:rPr lang="en-US" altLang="zh-CN" sz="1200"/>
              <a:t>特别是，PixArt-Σ在效果上</a:t>
            </a:r>
            <a:r>
              <a:rPr lang="en-US" altLang="zh-CN" sz="1400" b="1">
                <a:highlight>
                  <a:srgbClr val="FFFF00"/>
                </a:highlight>
              </a:rPr>
              <a:t>超过了</a:t>
            </a:r>
            <a:r>
              <a:rPr lang="en-US" altLang="zh-CN" sz="1200"/>
              <a:t>基线模型PixArt-α。与如Stable Cascaded这样的当代高级模型相比，PixArt-Σ在图像质量和指令遵循能力方面展示了</a:t>
            </a:r>
            <a:r>
              <a:rPr lang="en-US" altLang="zh-CN" sz="1400" b="1">
                <a:highlight>
                  <a:srgbClr val="FFFF00"/>
                </a:highlight>
              </a:rPr>
              <a:t>有竞争力或更优的性能</a:t>
            </a:r>
            <a:r>
              <a:rPr lang="en-US" altLang="zh-CN" sz="1200"/>
              <a:t>。</a:t>
            </a:r>
            <a:endParaRPr lang="en-US" altLang="zh-CN" sz="1200"/>
          </a:p>
        </p:txBody>
      </p:sp>
      <p:sp>
        <p:nvSpPr>
          <p:cNvPr id="6" name="文本框 5"/>
          <p:cNvSpPr txBox="1"/>
          <p:nvPr/>
        </p:nvSpPr>
        <p:spPr>
          <a:xfrm>
            <a:off x="426720" y="4749800"/>
            <a:ext cx="5434965" cy="491490"/>
          </a:xfrm>
          <a:prstGeom prst="rect">
            <a:avLst/>
          </a:prstGeom>
          <a:noFill/>
        </p:spPr>
        <p:txBody>
          <a:bodyPr wrap="square" rtlCol="0">
            <a:spAutoFit/>
          </a:bodyPr>
          <a:p>
            <a:r>
              <a:rPr lang="zh-CN" altLang="en-US" sz="1200" b="1">
                <a:highlight>
                  <a:srgbClr val="FF00FF"/>
                </a:highlight>
                <a:sym typeface="+mn-ea"/>
              </a:rPr>
              <a:t>图9</a:t>
            </a:r>
            <a:r>
              <a:rPr lang="zh-CN" altLang="en-US" sz="1200">
                <a:sym typeface="+mn-ea"/>
              </a:rPr>
              <a:t>：人类（蓝色）/AI（橙色和绿色）偏好评估与当前开放T2I模型的比较。PixArt-Σ在图像质量和遵循提示方面</a:t>
            </a:r>
            <a:r>
              <a:rPr lang="zh-CN" altLang="en-US" sz="1400" b="1">
                <a:highlight>
                  <a:srgbClr val="FFFF00"/>
                </a:highlight>
                <a:sym typeface="+mn-ea"/>
              </a:rPr>
              <a:t>都优于</a:t>
            </a:r>
            <a:r>
              <a:rPr lang="zh-CN" altLang="en-US" sz="1200">
                <a:sym typeface="+mn-ea"/>
              </a:rPr>
              <a:t>当前最先进的T2I模型。</a:t>
            </a:r>
            <a:endParaRPr lang="zh-CN" altLang="en-US" sz="1200">
              <a:sym typeface="+mn-ea"/>
            </a:endParaRPr>
          </a:p>
        </p:txBody>
      </p:sp>
      <p:pic>
        <p:nvPicPr>
          <p:cNvPr id="12" name="图片 12"/>
          <p:cNvPicPr>
            <a:picLocks noChangeAspect="1"/>
          </p:cNvPicPr>
          <p:nvPr>
            <p:custDataLst>
              <p:tags r:id="rId2"/>
            </p:custDataLst>
          </p:nvPr>
        </p:nvPicPr>
        <p:blipFill>
          <a:blip r:embed="rId3"/>
          <a:srcRect l="10829" r="5991"/>
          <a:stretch>
            <a:fillRect/>
          </a:stretch>
        </p:blipFill>
        <p:spPr>
          <a:xfrm>
            <a:off x="426720" y="1056640"/>
            <a:ext cx="5434965" cy="36144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0" y="0"/>
            <a:ext cx="4064000" cy="368300"/>
          </a:xfrm>
          <a:prstGeom prst="rect">
            <a:avLst/>
          </a:prstGeom>
          <a:noFill/>
        </p:spPr>
        <p:txBody>
          <a:bodyPr wrap="square" rtlCol="0">
            <a:spAutoFit/>
          </a:bodyPr>
          <a:p>
            <a:r>
              <a:rPr lang="en-US" altLang="zh-CN"/>
              <a:t>5 </a:t>
            </a:r>
            <a:r>
              <a:rPr lang="zh-CN" altLang="en-US"/>
              <a:t>消融研究</a:t>
            </a:r>
            <a:r>
              <a:rPr lang="en-US" altLang="zh-CN"/>
              <a:t> </a:t>
            </a:r>
            <a:endParaRPr lang="zh-CN" altLang="en-US"/>
          </a:p>
        </p:txBody>
      </p:sp>
      <p:sp>
        <p:nvSpPr>
          <p:cNvPr id="5" name="文本框 4"/>
          <p:cNvSpPr txBox="1"/>
          <p:nvPr/>
        </p:nvSpPr>
        <p:spPr>
          <a:xfrm>
            <a:off x="6492240" y="368300"/>
            <a:ext cx="5581015" cy="5785485"/>
          </a:xfrm>
          <a:prstGeom prst="rect">
            <a:avLst/>
          </a:prstGeom>
          <a:noFill/>
        </p:spPr>
        <p:txBody>
          <a:bodyPr wrap="square" rtlCol="0">
            <a:spAutoFit/>
          </a:bodyPr>
          <a:p>
            <a:r>
              <a:rPr lang="zh-CN" altLang="en-US" sz="1200" b="1">
                <a:solidFill>
                  <a:srgbClr val="C00000"/>
                </a:solidFill>
              </a:rPr>
              <a:t>（</a:t>
            </a:r>
            <a:r>
              <a:rPr lang="en-US" altLang="zh-CN" sz="1200" b="1">
                <a:solidFill>
                  <a:srgbClr val="C00000"/>
                </a:solidFill>
              </a:rPr>
              <a:t>a</a:t>
            </a:r>
            <a:r>
              <a:rPr lang="zh-CN" altLang="en-US" sz="1200" b="1">
                <a:solidFill>
                  <a:srgbClr val="C00000"/>
                </a:solidFill>
              </a:rPr>
              <a:t>）</a:t>
            </a:r>
            <a:r>
              <a:rPr lang="en-US" altLang="zh-CN" sz="1200" b="1">
                <a:solidFill>
                  <a:srgbClr val="C00000"/>
                </a:solidFill>
              </a:rPr>
              <a:t>压缩位置</a:t>
            </a:r>
            <a:r>
              <a:rPr lang="zh-CN" altLang="en-US" sz="1200"/>
              <a:t>：</a:t>
            </a:r>
            <a:endParaRPr lang="zh-CN" altLang="en-US" sz="1200"/>
          </a:p>
          <a:p>
            <a:r>
              <a:rPr lang="zh-CN" altLang="en-US" sz="1200"/>
              <a:t>本文</a:t>
            </a:r>
            <a:r>
              <a:rPr lang="en-US" altLang="zh-CN" sz="1200"/>
              <a:t>在Transformer结构的</a:t>
            </a:r>
            <a:r>
              <a:rPr lang="en-US" altLang="zh-CN" sz="1200" b="1">
                <a:highlight>
                  <a:srgbClr val="FFFF00"/>
                </a:highlight>
              </a:rPr>
              <a:t>不同深度</a:t>
            </a:r>
            <a:r>
              <a:rPr lang="en-US" altLang="zh-CN" sz="1200"/>
              <a:t>实现了KV压缩：浅层（1∼14）、中间层（7∼20）和深层（14∼27）。</a:t>
            </a:r>
            <a:endParaRPr lang="en-US" altLang="zh-CN" sz="1200"/>
          </a:p>
          <a:p>
            <a:r>
              <a:rPr lang="en-US" altLang="zh-CN" sz="1200" b="1">
                <a:solidFill>
                  <a:srgbClr val="C00000"/>
                </a:solidFill>
              </a:rPr>
              <a:t>(结果):</a:t>
            </a:r>
            <a:r>
              <a:rPr lang="en-US" altLang="zh-CN" sz="1200"/>
              <a:t>如</a:t>
            </a:r>
            <a:r>
              <a:rPr lang="en-US" altLang="zh-CN" sz="1200" b="1">
                <a:highlight>
                  <a:srgbClr val="FF00FF"/>
                </a:highlight>
              </a:rPr>
              <a:t>表3a</a:t>
            </a:r>
            <a:r>
              <a:rPr lang="en-US" altLang="zh-CN" sz="1200"/>
              <a:t>所示，在</a:t>
            </a:r>
            <a:r>
              <a:rPr lang="en-US" altLang="zh-CN" sz="1400" b="1">
                <a:highlight>
                  <a:srgbClr val="FFFF00"/>
                </a:highlight>
              </a:rPr>
              <a:t>深层</a:t>
            </a:r>
            <a:r>
              <a:rPr lang="en-US" altLang="zh-CN" sz="1200"/>
              <a:t>使用KV压缩明显实现了</a:t>
            </a:r>
            <a:r>
              <a:rPr lang="en-US" altLang="zh-CN" sz="1400" b="1">
                <a:highlight>
                  <a:srgbClr val="FFFF00"/>
                </a:highlight>
              </a:rPr>
              <a:t>更优</a:t>
            </a:r>
            <a:r>
              <a:rPr lang="en-US" altLang="zh-CN" sz="1200"/>
              <a:t>的性能。</a:t>
            </a:r>
            <a:endParaRPr lang="en-US" altLang="zh-CN" sz="1200"/>
          </a:p>
          <a:p>
            <a:r>
              <a:rPr lang="en-US" altLang="zh-CN" sz="1200" b="1">
                <a:solidFill>
                  <a:srgbClr val="C00000"/>
                </a:solidFill>
              </a:rPr>
              <a:t>(解释):</a:t>
            </a:r>
            <a:r>
              <a:rPr lang="en-US" altLang="zh-CN" sz="1200"/>
              <a:t>推测这是因为浅层通常编码细节纹理内容，而</a:t>
            </a:r>
            <a:r>
              <a:rPr lang="en-US" altLang="zh-CN" sz="1400" b="1">
                <a:highlight>
                  <a:srgbClr val="FFFF00"/>
                </a:highlight>
              </a:rPr>
              <a:t>深层抽象高级语义内容</a:t>
            </a:r>
            <a:r>
              <a:rPr lang="en-US" altLang="zh-CN" sz="1200"/>
              <a:t>。</a:t>
            </a:r>
            <a:endParaRPr lang="en-US" altLang="zh-CN" sz="1200"/>
          </a:p>
          <a:p>
            <a:r>
              <a:rPr lang="en-US" altLang="zh-CN" sz="1200" b="1">
                <a:solidFill>
                  <a:srgbClr val="C00000"/>
                </a:solidFill>
                <a:sym typeface="+mn-ea"/>
              </a:rPr>
              <a:t>(结论):</a:t>
            </a:r>
            <a:r>
              <a:rPr lang="en-US" altLang="zh-CN" sz="1200"/>
              <a:t>压缩倾向于</a:t>
            </a:r>
            <a:r>
              <a:rPr lang="en-US" altLang="zh-CN" sz="1400" b="1">
                <a:highlight>
                  <a:srgbClr val="FFFF00"/>
                </a:highlight>
              </a:rPr>
              <a:t>影响图像质量而非语义信息</a:t>
            </a:r>
            <a:r>
              <a:rPr lang="en-US" altLang="zh-CN" sz="1200"/>
              <a:t>，压缩深层可以</a:t>
            </a:r>
            <a:r>
              <a:rPr lang="en-US" altLang="zh-CN" sz="1400" b="1">
                <a:highlight>
                  <a:srgbClr val="FFFF00"/>
                </a:highlight>
              </a:rPr>
              <a:t>实现最小的信息损失</a:t>
            </a:r>
            <a:r>
              <a:rPr lang="en-US" altLang="zh-CN" sz="1200"/>
              <a:t>，使其成为</a:t>
            </a:r>
            <a:r>
              <a:rPr lang="en-US" altLang="zh-CN" sz="1400" b="1">
                <a:highlight>
                  <a:srgbClr val="FFFF00"/>
                </a:highlight>
              </a:rPr>
              <a:t>加速训练而不损害生成质量</a:t>
            </a:r>
            <a:r>
              <a:rPr lang="en-US" altLang="zh-CN" sz="1200"/>
              <a:t>的实用选择。</a:t>
            </a:r>
            <a:endParaRPr lang="en-US" altLang="zh-CN" sz="1200"/>
          </a:p>
          <a:p>
            <a:endParaRPr lang="en-US" altLang="zh-CN" sz="1200"/>
          </a:p>
          <a:p>
            <a:r>
              <a:rPr lang="zh-CN" altLang="en-US" sz="1200" b="1">
                <a:solidFill>
                  <a:srgbClr val="C00000"/>
                </a:solidFill>
                <a:sym typeface="+mn-ea"/>
              </a:rPr>
              <a:t>（</a:t>
            </a:r>
            <a:r>
              <a:rPr lang="en-US" altLang="zh-CN" sz="1200" b="1">
                <a:solidFill>
                  <a:srgbClr val="C00000"/>
                </a:solidFill>
                <a:sym typeface="+mn-ea"/>
              </a:rPr>
              <a:t>b</a:t>
            </a:r>
            <a:r>
              <a:rPr lang="zh-CN" altLang="en-US" sz="1200" b="1">
                <a:solidFill>
                  <a:srgbClr val="C00000"/>
                </a:solidFill>
                <a:sym typeface="+mn-ea"/>
              </a:rPr>
              <a:t>）</a:t>
            </a:r>
            <a:r>
              <a:rPr lang="en-US" altLang="zh-CN" sz="1200" b="1">
                <a:solidFill>
                  <a:srgbClr val="C00000"/>
                </a:solidFill>
              </a:rPr>
              <a:t>压缩操作</a:t>
            </a:r>
            <a:r>
              <a:rPr lang="zh-CN" altLang="en-US" sz="1200"/>
              <a:t>：</a:t>
            </a:r>
            <a:br>
              <a:rPr lang="zh-CN" altLang="en-US" sz="1200"/>
            </a:br>
            <a:r>
              <a:rPr lang="zh-CN" altLang="en-US" sz="1200"/>
              <a:t>本文</a:t>
            </a:r>
            <a:r>
              <a:rPr lang="en-US" altLang="zh-CN" sz="1200"/>
              <a:t>探索了</a:t>
            </a:r>
            <a:r>
              <a:rPr lang="en-US" altLang="zh-CN" sz="1400" b="1">
                <a:highlight>
                  <a:srgbClr val="FFFF00"/>
                </a:highlight>
              </a:rPr>
              <a:t>不同压缩操作</a:t>
            </a:r>
            <a:r>
              <a:rPr lang="en-US" altLang="zh-CN" sz="1200"/>
              <a:t>的影响。采用了三种技术，</a:t>
            </a:r>
            <a:r>
              <a:rPr lang="en-US" altLang="zh-CN" sz="1400" b="1">
                <a:highlight>
                  <a:srgbClr val="FFFF00"/>
                </a:highlight>
              </a:rPr>
              <a:t>随机丢弃</a:t>
            </a:r>
            <a:r>
              <a:rPr lang="en-US" altLang="zh-CN" sz="1200"/>
              <a:t>、</a:t>
            </a:r>
            <a:r>
              <a:rPr lang="en-US" altLang="zh-CN" sz="1400" b="1">
                <a:highlight>
                  <a:srgbClr val="FFFF00"/>
                </a:highlight>
              </a:rPr>
              <a:t>平均池化</a:t>
            </a:r>
            <a:r>
              <a:rPr lang="en-US" altLang="zh-CN" sz="1200"/>
              <a:t>和</a:t>
            </a:r>
            <a:r>
              <a:rPr lang="en-US" altLang="zh-CN" sz="1400" b="1">
                <a:highlight>
                  <a:srgbClr val="FFFF00"/>
                </a:highlight>
              </a:rPr>
              <a:t>参数化卷积</a:t>
            </a:r>
            <a:r>
              <a:rPr lang="en-US" altLang="zh-CN" sz="1200"/>
              <a:t>，将2×2令牌压缩成一个令牌。</a:t>
            </a:r>
            <a:endParaRPr lang="en-US" altLang="zh-CN" sz="1200"/>
          </a:p>
          <a:p>
            <a:r>
              <a:rPr lang="en-US" altLang="zh-CN" sz="1200" b="1">
                <a:solidFill>
                  <a:srgbClr val="C00000"/>
                </a:solidFill>
              </a:rPr>
              <a:t>(结果):</a:t>
            </a:r>
            <a:r>
              <a:rPr lang="en-US" altLang="zh-CN" sz="1200"/>
              <a:t>如</a:t>
            </a:r>
            <a:r>
              <a:rPr lang="en-US" altLang="zh-CN" sz="1200" b="1">
                <a:highlight>
                  <a:srgbClr val="FF00FF"/>
                </a:highlight>
              </a:rPr>
              <a:t>表3b</a:t>
            </a:r>
            <a:r>
              <a:rPr lang="en-US" altLang="zh-CN" sz="1200"/>
              <a:t>所示，“Conv 2×2”方法</a:t>
            </a:r>
            <a:r>
              <a:rPr lang="en-US" altLang="zh-CN" sz="1400" b="1">
                <a:highlight>
                  <a:srgbClr val="FFFF00"/>
                </a:highlight>
              </a:rPr>
              <a:t>优于</a:t>
            </a:r>
            <a:r>
              <a:rPr lang="en-US" altLang="zh-CN" sz="1200"/>
              <a:t>其他方法</a:t>
            </a:r>
            <a:r>
              <a:rPr lang="zh-CN" altLang="en-US" sz="1200"/>
              <a:t>。</a:t>
            </a:r>
            <a:endParaRPr lang="zh-CN" altLang="en-US" sz="1200"/>
          </a:p>
          <a:p>
            <a:r>
              <a:rPr lang="en-US" altLang="zh-CN" sz="1200" b="1">
                <a:solidFill>
                  <a:srgbClr val="C00000"/>
                </a:solidFill>
                <a:sym typeface="+mn-ea"/>
              </a:rPr>
              <a:t>(结论):</a:t>
            </a:r>
            <a:r>
              <a:rPr lang="en-US" altLang="zh-CN" sz="1200" b="1" u="sng">
                <a:solidFill>
                  <a:srgbClr val="00B050"/>
                </a:solidFill>
              </a:rPr>
              <a:t>使用可学习核心以更有效地减少冗余特征比简单丢弃方法的优势</a:t>
            </a:r>
            <a:r>
              <a:rPr lang="en-US" altLang="zh-CN" sz="1200"/>
              <a:t>。</a:t>
            </a:r>
            <a:endParaRPr lang="en-US" altLang="zh-CN" sz="1200"/>
          </a:p>
          <a:p>
            <a:endParaRPr lang="en-US" altLang="zh-CN" sz="1200"/>
          </a:p>
          <a:p>
            <a:r>
              <a:rPr lang="zh-CN" altLang="en-US" sz="1200" b="1">
                <a:solidFill>
                  <a:srgbClr val="C00000"/>
                </a:solidFill>
                <a:sym typeface="+mn-ea"/>
              </a:rPr>
              <a:t>（</a:t>
            </a:r>
            <a:r>
              <a:rPr lang="en-US" altLang="zh-CN" sz="1200" b="1">
                <a:solidFill>
                  <a:srgbClr val="C00000"/>
                </a:solidFill>
                <a:sym typeface="+mn-ea"/>
              </a:rPr>
              <a:t>c</a:t>
            </a:r>
            <a:r>
              <a:rPr lang="zh-CN" altLang="en-US" sz="1200" b="1">
                <a:solidFill>
                  <a:srgbClr val="C00000"/>
                </a:solidFill>
                <a:sym typeface="+mn-ea"/>
              </a:rPr>
              <a:t>）</a:t>
            </a:r>
            <a:r>
              <a:rPr lang="en-US" altLang="zh-CN" sz="1200" b="1">
                <a:solidFill>
                  <a:srgbClr val="C00000"/>
                </a:solidFill>
              </a:rPr>
              <a:t>不同分辨率的压缩比</a:t>
            </a:r>
            <a:r>
              <a:rPr lang="zh-CN" altLang="en-US" sz="1200"/>
              <a:t>：</a:t>
            </a:r>
            <a:br>
              <a:rPr lang="zh-CN" altLang="en-US" sz="1200"/>
            </a:br>
            <a:r>
              <a:rPr lang="zh-CN" altLang="en-US" sz="1200"/>
              <a:t>本文</a:t>
            </a:r>
            <a:r>
              <a:rPr lang="en-US" altLang="zh-CN" sz="1200"/>
              <a:t>调查了</a:t>
            </a:r>
            <a:r>
              <a:rPr lang="en-US" altLang="zh-CN" sz="1400" b="1">
                <a:highlight>
                  <a:srgbClr val="FFFF00"/>
                </a:highlight>
              </a:rPr>
              <a:t>不同压缩比</a:t>
            </a:r>
            <a:r>
              <a:rPr lang="en-US" altLang="zh-CN" sz="1200"/>
              <a:t>对不同分辨率的影响。</a:t>
            </a:r>
            <a:endParaRPr lang="en-US" altLang="zh-CN" sz="1200"/>
          </a:p>
          <a:p>
            <a:r>
              <a:rPr lang="en-US" altLang="zh-CN" sz="1200" b="1">
                <a:solidFill>
                  <a:srgbClr val="C00000"/>
                </a:solidFill>
              </a:rPr>
              <a:t>(发现):</a:t>
            </a:r>
            <a:r>
              <a:rPr lang="en-US" altLang="zh-CN" sz="1200">
                <a:sym typeface="+mn-ea"/>
              </a:rPr>
              <a:t>如</a:t>
            </a:r>
            <a:r>
              <a:rPr lang="en-US" altLang="zh-CN" sz="1200" b="1">
                <a:highlight>
                  <a:srgbClr val="FF00FF"/>
                </a:highlight>
                <a:sym typeface="+mn-ea"/>
              </a:rPr>
              <a:t>表3c</a:t>
            </a:r>
            <a:r>
              <a:rPr lang="en-US" altLang="zh-CN" sz="1200">
                <a:sym typeface="+mn-ea"/>
              </a:rPr>
              <a:t>所示，</a:t>
            </a:r>
            <a:r>
              <a:rPr lang="en-US" altLang="zh-CN" sz="1200"/>
              <a:t>发现</a:t>
            </a:r>
            <a:r>
              <a:rPr lang="en-US" altLang="zh-CN" sz="1200" b="1" u="sng">
                <a:solidFill>
                  <a:srgbClr val="00B050"/>
                </a:solidFill>
              </a:rPr>
              <a:t>令牌压缩不影响文本与生成图像之间的对齐（CLIP得分），但影响不同分辨率下的图像质量（FID）</a:t>
            </a:r>
            <a:r>
              <a:rPr lang="en-US" altLang="zh-CN" sz="1200"/>
              <a:t>。</a:t>
            </a:r>
            <a:endParaRPr lang="en-US" altLang="zh-CN" sz="1200"/>
          </a:p>
          <a:p>
            <a:r>
              <a:rPr lang="en-US" altLang="zh-CN" sz="1200" b="1">
                <a:solidFill>
                  <a:srgbClr val="C00000"/>
                </a:solidFill>
              </a:rPr>
              <a:t>(策略优势):</a:t>
            </a:r>
            <a:r>
              <a:rPr lang="en-US" altLang="zh-CN" sz="1200"/>
              <a:t>尽管随着压缩比的增加图像质量略有下降，我们的策略带来了</a:t>
            </a:r>
            <a:r>
              <a:rPr lang="en-US" altLang="zh-CN" sz="1400" b="1">
                <a:highlight>
                  <a:srgbClr val="FFFF00"/>
                </a:highlight>
              </a:rPr>
              <a:t>18%至35%的训练加速</a:t>
            </a:r>
            <a:r>
              <a:rPr lang="en-US" altLang="zh-CN" sz="1200"/>
              <a:t>。</a:t>
            </a:r>
            <a:endParaRPr lang="en-US" altLang="zh-CN" sz="1200"/>
          </a:p>
          <a:p>
            <a:r>
              <a:rPr lang="en-US" altLang="zh-CN" sz="1200" b="1">
                <a:solidFill>
                  <a:srgbClr val="C00000"/>
                </a:solidFill>
              </a:rPr>
              <a:t>(结论):</a:t>
            </a:r>
            <a:r>
              <a:rPr lang="en-US" altLang="zh-CN" sz="1200" b="1" u="sng">
                <a:solidFill>
                  <a:srgbClr val="00B050"/>
                </a:solidFill>
              </a:rPr>
              <a:t>KV压缩既有效又高效，适用于实现高分辨率T2I生成</a:t>
            </a:r>
            <a:r>
              <a:rPr lang="en-US" altLang="zh-CN" sz="1200"/>
              <a:t>。</a:t>
            </a:r>
            <a:endParaRPr lang="en-US" altLang="zh-CN" sz="1200"/>
          </a:p>
          <a:p>
            <a:endParaRPr lang="en-US" altLang="zh-CN" sz="1200"/>
          </a:p>
          <a:p>
            <a:r>
              <a:rPr lang="zh-CN" altLang="en-US" sz="1200" b="1">
                <a:solidFill>
                  <a:srgbClr val="C00000"/>
                </a:solidFill>
                <a:sym typeface="+mn-ea"/>
              </a:rPr>
              <a:t>（</a:t>
            </a:r>
            <a:r>
              <a:rPr lang="en-US" altLang="zh-CN" sz="1200" b="1">
                <a:solidFill>
                  <a:srgbClr val="C00000"/>
                </a:solidFill>
                <a:sym typeface="+mn-ea"/>
              </a:rPr>
              <a:t>d</a:t>
            </a:r>
            <a:r>
              <a:rPr lang="zh-CN" altLang="en-US" sz="1200" b="1">
                <a:solidFill>
                  <a:srgbClr val="C00000"/>
                </a:solidFill>
                <a:sym typeface="+mn-ea"/>
              </a:rPr>
              <a:t>）</a:t>
            </a:r>
            <a:r>
              <a:rPr lang="en-US" altLang="zh-CN" sz="1200" b="1">
                <a:solidFill>
                  <a:srgbClr val="C00000"/>
                </a:solidFill>
              </a:rPr>
              <a:t>不同分辨率下的速度比较</a:t>
            </a:r>
            <a:r>
              <a:rPr lang="zh-CN" altLang="en-US" sz="1200"/>
              <a:t>：</a:t>
            </a:r>
            <a:endParaRPr lang="zh-CN" altLang="en-US" sz="1200"/>
          </a:p>
          <a:p>
            <a:r>
              <a:rPr lang="en-US" altLang="zh-CN" sz="1200"/>
              <a:t>进一步全面验证了训练和推理中的速度加速，见</a:t>
            </a:r>
            <a:r>
              <a:rPr lang="en-US" altLang="zh-CN" sz="1200" b="1">
                <a:highlight>
                  <a:srgbClr val="FF00FF"/>
                </a:highlight>
              </a:rPr>
              <a:t>表3d</a:t>
            </a:r>
            <a:r>
              <a:rPr lang="en-US" altLang="zh-CN" sz="1200"/>
              <a:t>。</a:t>
            </a:r>
            <a:r>
              <a:rPr lang="zh-CN" altLang="en-US" sz="1200"/>
              <a:t>本文</a:t>
            </a:r>
            <a:r>
              <a:rPr lang="en-US" altLang="zh-CN" sz="1200"/>
              <a:t>的方法可以在4K生成中</a:t>
            </a:r>
            <a:r>
              <a:rPr lang="en-US" altLang="zh-CN" sz="1400" b="1">
                <a:highlight>
                  <a:srgbClr val="FFFF00"/>
                </a:highlight>
              </a:rPr>
              <a:t>将训练和推理速度提高约35%</a:t>
            </a:r>
            <a:r>
              <a:rPr lang="en-US" altLang="zh-CN" sz="1200"/>
              <a:t>。</a:t>
            </a:r>
            <a:endParaRPr lang="en-US" altLang="zh-CN" sz="1200"/>
          </a:p>
          <a:p>
            <a:r>
              <a:rPr lang="en-US" altLang="zh-CN" sz="1200" b="1">
                <a:solidFill>
                  <a:srgbClr val="C00000"/>
                </a:solidFill>
              </a:rPr>
              <a:t>(发现):</a:t>
            </a:r>
            <a:r>
              <a:rPr lang="en-US" altLang="zh-CN" sz="1200"/>
              <a:t>观察到</a:t>
            </a:r>
            <a:r>
              <a:rPr lang="en-US" altLang="zh-CN" sz="1200" b="1" u="sng">
                <a:solidFill>
                  <a:srgbClr val="00B050"/>
                </a:solidFill>
              </a:rPr>
              <a:t>随着分辨率的提高，训练加速度也在增加</a:t>
            </a:r>
            <a:r>
              <a:rPr lang="en-US" altLang="zh-CN" sz="1200"/>
              <a:t>。例如，随着分辨率从1K增加到4K，训练逐渐从18%加速到35%。</a:t>
            </a:r>
            <a:endParaRPr lang="en-US" altLang="zh-CN" sz="1200"/>
          </a:p>
          <a:p>
            <a:r>
              <a:rPr lang="en-US" altLang="zh-CN" sz="1200" b="1">
                <a:solidFill>
                  <a:srgbClr val="C00000"/>
                </a:solidFill>
              </a:rPr>
              <a:t>(结论):</a:t>
            </a:r>
            <a:r>
              <a:rPr lang="zh-CN" altLang="en-US" sz="1200"/>
              <a:t>本文</a:t>
            </a:r>
            <a:r>
              <a:rPr lang="en-US" altLang="zh-CN" sz="1200"/>
              <a:t>的方法随着分辨率的增加而有效，展示了其潜在适用性，甚至适用于更高分辨率图像生成任务。</a:t>
            </a:r>
            <a:endParaRPr lang="en-US" altLang="zh-CN" sz="1200"/>
          </a:p>
        </p:txBody>
      </p:sp>
      <p:sp>
        <p:nvSpPr>
          <p:cNvPr id="6" name="文本框 5"/>
          <p:cNvSpPr txBox="1"/>
          <p:nvPr/>
        </p:nvSpPr>
        <p:spPr>
          <a:xfrm>
            <a:off x="68580" y="4601210"/>
            <a:ext cx="6228080" cy="645160"/>
          </a:xfrm>
          <a:prstGeom prst="rect">
            <a:avLst/>
          </a:prstGeom>
          <a:noFill/>
        </p:spPr>
        <p:txBody>
          <a:bodyPr wrap="square" rtlCol="0">
            <a:spAutoFit/>
          </a:bodyPr>
          <a:p>
            <a:r>
              <a:rPr lang="zh-CN" altLang="en-US" sz="1200" b="1">
                <a:highlight>
                  <a:srgbClr val="FF00FF"/>
                </a:highlight>
                <a:sym typeface="+mn-ea"/>
              </a:rPr>
              <a:t>表3</a:t>
            </a:r>
            <a:r>
              <a:rPr lang="zh-CN" altLang="en-US" sz="1200">
                <a:sym typeface="+mn-ea"/>
              </a:rPr>
              <a:t>：图像生成中的KV-令牌压缩设置。本研究使用FID、CMMD和CLIP-Score指标来评估各种令牌压缩组件的影响，例如压缩比例、位置、操作符以及不同的分辨率。表3c中的速度计算是秒/迭代/384批量大小。</a:t>
            </a:r>
            <a:endParaRPr lang="zh-CN" altLang="en-US" sz="1200">
              <a:sym typeface="+mn-ea"/>
            </a:endParaRPr>
          </a:p>
        </p:txBody>
      </p:sp>
      <p:pic>
        <p:nvPicPr>
          <p:cNvPr id="13" name="图片 13"/>
          <p:cNvPicPr>
            <a:picLocks noChangeAspect="1"/>
          </p:cNvPicPr>
          <p:nvPr>
            <p:custDataLst>
              <p:tags r:id="rId2"/>
            </p:custDataLst>
          </p:nvPr>
        </p:nvPicPr>
        <p:blipFill>
          <a:blip r:embed="rId3"/>
          <a:stretch>
            <a:fillRect/>
          </a:stretch>
        </p:blipFill>
        <p:spPr>
          <a:xfrm>
            <a:off x="68580" y="1223010"/>
            <a:ext cx="6228080" cy="31610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0"/>
            <a:ext cx="4064000" cy="368300"/>
          </a:xfrm>
          <a:prstGeom prst="rect">
            <a:avLst/>
          </a:prstGeom>
          <a:noFill/>
        </p:spPr>
        <p:txBody>
          <a:bodyPr wrap="square" rtlCol="0">
            <a:spAutoFit/>
          </a:bodyPr>
          <a:p>
            <a:r>
              <a:rPr lang="zh-CN" altLang="en-US"/>
              <a:t>摘要</a:t>
            </a:r>
            <a:endParaRPr lang="zh-CN" altLang="en-US"/>
          </a:p>
        </p:txBody>
      </p:sp>
      <p:sp>
        <p:nvSpPr>
          <p:cNvPr id="100" name="文本框 99"/>
          <p:cNvSpPr txBox="1"/>
          <p:nvPr/>
        </p:nvSpPr>
        <p:spPr>
          <a:xfrm>
            <a:off x="6430645" y="1081087"/>
            <a:ext cx="5080000" cy="4677410"/>
          </a:xfrm>
          <a:prstGeom prst="rect">
            <a:avLst/>
          </a:prstGeom>
          <a:noFill/>
          <a:ln w="9525">
            <a:noFill/>
          </a:ln>
        </p:spPr>
        <p:txBody>
          <a:bodyPr>
            <a:spAutoFit/>
          </a:bodyPr>
          <a:p>
            <a:pPr indent="0"/>
            <a:r>
              <a:rPr lang="en-US" sz="1200" b="1">
                <a:solidFill>
                  <a:srgbClr val="C00000"/>
                </a:solidFill>
                <a:latin typeface="+mn-ea"/>
                <a:cs typeface="+mn-ea"/>
              </a:rPr>
              <a:t>(</a:t>
            </a:r>
            <a:r>
              <a:rPr lang="zh-CN" sz="1200" b="1">
                <a:solidFill>
                  <a:srgbClr val="C00000"/>
                </a:solidFill>
                <a:latin typeface="+mn-ea"/>
                <a:cs typeface="+mn-ea"/>
              </a:rPr>
              <a:t>本文贡献</a:t>
            </a:r>
            <a:r>
              <a:rPr lang="en-US" sz="1200" b="1">
                <a:solidFill>
                  <a:srgbClr val="C00000"/>
                </a:solidFill>
                <a:latin typeface="+mn-ea"/>
                <a:cs typeface="+mn-ea"/>
              </a:rPr>
              <a:t>):</a:t>
            </a:r>
            <a:r>
              <a:rPr lang="zh-CN" sz="1200" b="0">
                <a:latin typeface="+mn-ea"/>
                <a:cs typeface="+mn-ea"/>
              </a:rPr>
              <a:t>在本文中，介绍了</a:t>
            </a:r>
            <a:r>
              <a:rPr lang="en-US" sz="1200" b="0">
                <a:latin typeface="+mn-ea"/>
                <a:cs typeface="+mn-ea"/>
              </a:rPr>
              <a:t>PixArt-</a:t>
            </a:r>
            <a:r>
              <a:rPr lang="zh-CN" sz="1200" b="0">
                <a:latin typeface="+mn-ea"/>
                <a:cs typeface="+mn-ea"/>
              </a:rPr>
              <a:t>Σ，一种扩散变换器模型（</a:t>
            </a:r>
            <a:r>
              <a:rPr lang="en-US" sz="1200" b="0">
                <a:latin typeface="+mn-ea"/>
                <a:cs typeface="+mn-ea"/>
              </a:rPr>
              <a:t>DiT</a:t>
            </a:r>
            <a:r>
              <a:rPr lang="zh-CN" sz="1200" b="0">
                <a:latin typeface="+mn-ea"/>
                <a:cs typeface="+mn-ea"/>
              </a:rPr>
              <a:t>），能够</a:t>
            </a:r>
            <a:r>
              <a:rPr lang="zh-CN" sz="1400" b="1">
                <a:highlight>
                  <a:srgbClr val="FFFF00"/>
                </a:highlight>
                <a:latin typeface="+mn-ea"/>
                <a:cs typeface="+mn-ea"/>
              </a:rPr>
              <a:t>直接生成</a:t>
            </a:r>
            <a:r>
              <a:rPr lang="en-US" sz="1400" b="1">
                <a:highlight>
                  <a:srgbClr val="FFFF00"/>
                </a:highlight>
                <a:latin typeface="+mn-ea"/>
                <a:cs typeface="+mn-ea"/>
              </a:rPr>
              <a:t>4K</a:t>
            </a:r>
            <a:r>
              <a:rPr lang="zh-CN" sz="1400" b="1">
                <a:highlight>
                  <a:srgbClr val="FFFF00"/>
                </a:highlight>
                <a:latin typeface="+mn-ea"/>
                <a:cs typeface="+mn-ea"/>
              </a:rPr>
              <a:t>分辨率的图像</a:t>
            </a:r>
            <a:r>
              <a:rPr lang="zh-CN" sz="1200" b="0">
                <a:latin typeface="+mn-ea"/>
                <a:cs typeface="+mn-ea"/>
              </a:rPr>
              <a:t>。</a:t>
            </a:r>
            <a:endParaRPr lang="zh-CN" sz="1200" b="0">
              <a:latin typeface="+mn-ea"/>
              <a:cs typeface="+mn-ea"/>
            </a:endParaRPr>
          </a:p>
          <a:p>
            <a:pPr indent="0"/>
            <a:endParaRPr lang="zh-CN" sz="1200" b="0">
              <a:solidFill>
                <a:srgbClr val="C00000"/>
              </a:solidFill>
              <a:latin typeface="+mn-ea"/>
              <a:cs typeface="+mn-ea"/>
            </a:endParaRPr>
          </a:p>
          <a:p>
            <a:pPr indent="0"/>
            <a:r>
              <a:rPr lang="en-US" sz="1200" b="1">
                <a:solidFill>
                  <a:srgbClr val="C00000"/>
                </a:solidFill>
                <a:latin typeface="+mn-ea"/>
                <a:cs typeface="+mn-ea"/>
              </a:rPr>
              <a:t>(</a:t>
            </a:r>
            <a:r>
              <a:rPr lang="zh-CN" sz="1200" b="1">
                <a:solidFill>
                  <a:srgbClr val="C00000"/>
                </a:solidFill>
                <a:latin typeface="+mn-ea"/>
                <a:cs typeface="+mn-ea"/>
              </a:rPr>
              <a:t>改进效果概述</a:t>
            </a:r>
            <a:r>
              <a:rPr lang="en-US" sz="1200" b="1">
                <a:solidFill>
                  <a:srgbClr val="C00000"/>
                </a:solidFill>
                <a:latin typeface="+mn-ea"/>
                <a:cs typeface="+mn-ea"/>
              </a:rPr>
              <a:t>):</a:t>
            </a:r>
            <a:r>
              <a:rPr lang="en-US" sz="1200" b="0">
                <a:latin typeface="+mn-ea"/>
                <a:cs typeface="+mn-ea"/>
              </a:rPr>
              <a:t>PixArt-</a:t>
            </a:r>
            <a:r>
              <a:rPr lang="zh-CN" sz="1200" b="0">
                <a:latin typeface="+mn-ea"/>
                <a:cs typeface="+mn-ea"/>
              </a:rPr>
              <a:t>Σ代表了相比其前身</a:t>
            </a:r>
            <a:r>
              <a:rPr lang="en-US" sz="1200" b="0">
                <a:latin typeface="+mn-ea"/>
                <a:cs typeface="+mn-ea"/>
              </a:rPr>
              <a:t>PixArt-</a:t>
            </a:r>
            <a:r>
              <a:rPr lang="zh-CN" sz="1200" b="0">
                <a:latin typeface="+mn-ea"/>
                <a:cs typeface="+mn-ea"/>
              </a:rPr>
              <a:t>α的一大进步，提供了</a:t>
            </a:r>
            <a:r>
              <a:rPr lang="zh-CN" sz="1400" b="1">
                <a:highlight>
                  <a:srgbClr val="FFFF00"/>
                </a:highlight>
                <a:latin typeface="+mn-ea"/>
                <a:cs typeface="+mn-ea"/>
              </a:rPr>
              <a:t>明显更高保真度的图像</a:t>
            </a:r>
            <a:r>
              <a:rPr lang="zh-CN" sz="1200" b="0">
                <a:latin typeface="+mn-ea"/>
                <a:cs typeface="+mn-ea"/>
              </a:rPr>
              <a:t>和与</a:t>
            </a:r>
            <a:r>
              <a:rPr lang="zh-CN" sz="1400" b="1">
                <a:highlight>
                  <a:srgbClr val="FFFF00"/>
                </a:highlight>
                <a:latin typeface="+mn-ea"/>
                <a:cs typeface="+mn-ea"/>
              </a:rPr>
              <a:t>文本提示更好的对齐</a:t>
            </a:r>
            <a:r>
              <a:rPr lang="zh-CN" sz="1200" b="0">
                <a:latin typeface="+mn-ea"/>
                <a:cs typeface="+mn-ea"/>
              </a:rPr>
              <a:t>。</a:t>
            </a:r>
            <a:r>
              <a:rPr lang="en-US" sz="1200" b="0">
                <a:latin typeface="+mn-ea"/>
                <a:cs typeface="+mn-ea"/>
              </a:rPr>
              <a:t>PixArt-</a:t>
            </a:r>
            <a:r>
              <a:rPr lang="zh-CN" sz="1200" b="0">
                <a:latin typeface="+mn-ea"/>
                <a:cs typeface="+mn-ea"/>
              </a:rPr>
              <a:t>Σ的一个关键特性是其</a:t>
            </a:r>
            <a:r>
              <a:rPr lang="zh-CN" sz="1400" b="1">
                <a:highlight>
                  <a:srgbClr val="FFFF00"/>
                </a:highlight>
                <a:latin typeface="+mn-ea"/>
                <a:cs typeface="+mn-ea"/>
              </a:rPr>
              <a:t>训练效率</a:t>
            </a:r>
            <a:r>
              <a:rPr lang="zh-CN" sz="1200" b="0">
                <a:latin typeface="+mn-ea"/>
                <a:cs typeface="+mn-ea"/>
              </a:rPr>
              <a:t>。</a:t>
            </a:r>
            <a:endParaRPr lang="zh-CN" sz="1200" b="0">
              <a:latin typeface="+mn-ea"/>
              <a:cs typeface="+mn-ea"/>
            </a:endParaRPr>
          </a:p>
          <a:p>
            <a:pPr indent="0"/>
            <a:endParaRPr lang="zh-CN" sz="1200" b="0">
              <a:solidFill>
                <a:srgbClr val="C00000"/>
              </a:solidFill>
              <a:latin typeface="+mn-ea"/>
              <a:cs typeface="+mn-ea"/>
            </a:endParaRPr>
          </a:p>
          <a:p>
            <a:pPr indent="0"/>
            <a:r>
              <a:rPr lang="en-US" sz="1200" b="1">
                <a:solidFill>
                  <a:srgbClr val="C00000"/>
                </a:solidFill>
                <a:latin typeface="+mn-ea"/>
                <a:cs typeface="+mn-ea"/>
              </a:rPr>
              <a:t>(</a:t>
            </a:r>
            <a:r>
              <a:rPr lang="zh-CN" sz="1200" b="1">
                <a:solidFill>
                  <a:srgbClr val="C00000"/>
                </a:solidFill>
                <a:latin typeface="+mn-ea"/>
                <a:cs typeface="+mn-ea"/>
              </a:rPr>
              <a:t>原理概述</a:t>
            </a:r>
            <a:r>
              <a:rPr lang="en-US" sz="1200" b="1">
                <a:solidFill>
                  <a:srgbClr val="C00000"/>
                </a:solidFill>
                <a:latin typeface="+mn-ea"/>
                <a:cs typeface="+mn-ea"/>
              </a:rPr>
              <a:t>):</a:t>
            </a:r>
            <a:r>
              <a:rPr lang="zh-CN" sz="1200" b="0">
                <a:latin typeface="+mn-ea"/>
                <a:cs typeface="+mn-ea"/>
              </a:rPr>
              <a:t>通过利用</a:t>
            </a:r>
            <a:r>
              <a:rPr lang="en-US" sz="1200" b="0">
                <a:latin typeface="+mn-ea"/>
                <a:cs typeface="+mn-ea"/>
              </a:rPr>
              <a:t>PixArt-</a:t>
            </a:r>
            <a:r>
              <a:rPr lang="zh-CN" sz="1200" b="0">
                <a:latin typeface="+mn-ea"/>
                <a:cs typeface="+mn-ea"/>
              </a:rPr>
              <a:t>α的基础预训练，它通过整合更高质量的数据，从一个“较弱”的基线进化到一个“较强”的模型，这一过程我们称之为“</a:t>
            </a:r>
            <a:r>
              <a:rPr lang="zh-CN" sz="1400" b="1">
                <a:highlight>
                  <a:srgbClr val="FFFF00"/>
                </a:highlight>
                <a:latin typeface="+mn-ea"/>
                <a:cs typeface="+mn-ea"/>
              </a:rPr>
              <a:t>弱到强训练</a:t>
            </a:r>
            <a:r>
              <a:rPr lang="zh-CN" sz="1200" b="0">
                <a:latin typeface="+mn-ea"/>
                <a:cs typeface="+mn-ea"/>
              </a:rPr>
              <a:t>”。</a:t>
            </a:r>
            <a:endParaRPr lang="zh-CN" sz="1200" b="0">
              <a:latin typeface="+mn-ea"/>
              <a:cs typeface="+mn-ea"/>
            </a:endParaRPr>
          </a:p>
          <a:p>
            <a:pPr indent="0"/>
            <a:endParaRPr lang="zh-CN" sz="1200" b="0">
              <a:solidFill>
                <a:srgbClr val="C00000"/>
              </a:solidFill>
              <a:latin typeface="+mn-ea"/>
              <a:cs typeface="+mn-ea"/>
            </a:endParaRPr>
          </a:p>
          <a:p>
            <a:pPr indent="0"/>
            <a:r>
              <a:rPr lang="en-US" sz="1200" b="1">
                <a:solidFill>
                  <a:srgbClr val="C00000"/>
                </a:solidFill>
                <a:latin typeface="+mn-ea"/>
                <a:cs typeface="+mn-ea"/>
              </a:rPr>
              <a:t>(</a:t>
            </a:r>
            <a:r>
              <a:rPr lang="zh-CN" sz="1200" b="1">
                <a:solidFill>
                  <a:srgbClr val="C00000"/>
                </a:solidFill>
                <a:latin typeface="+mn-ea"/>
                <a:cs typeface="+mn-ea"/>
              </a:rPr>
              <a:t>具体改进点</a:t>
            </a:r>
            <a:r>
              <a:rPr lang="en-US" sz="1200" b="1">
                <a:solidFill>
                  <a:srgbClr val="C00000"/>
                </a:solidFill>
                <a:latin typeface="+mn-ea"/>
                <a:cs typeface="+mn-ea"/>
              </a:rPr>
              <a:t>):</a:t>
            </a:r>
            <a:r>
              <a:rPr lang="en-US" sz="1200" b="0">
                <a:latin typeface="+mn-ea"/>
                <a:cs typeface="+mn-ea"/>
              </a:rPr>
              <a:t>PixArt-</a:t>
            </a:r>
            <a:r>
              <a:rPr lang="zh-CN" sz="1200" b="0">
                <a:latin typeface="+mn-ea"/>
                <a:cs typeface="+mn-ea"/>
              </a:rPr>
              <a:t>Σ的进步主要体现在两个方面：</a:t>
            </a:r>
            <a:endParaRPr lang="zh-CN" sz="1200" b="0">
              <a:latin typeface="+mn-ea"/>
              <a:cs typeface="+mn-ea"/>
            </a:endParaRPr>
          </a:p>
          <a:p>
            <a:pPr indent="0"/>
            <a:r>
              <a:rPr lang="zh-CN" sz="1200" b="1">
                <a:solidFill>
                  <a:srgbClr val="C00000"/>
                </a:solidFill>
                <a:latin typeface="+mn-ea"/>
                <a:cs typeface="+mn-ea"/>
              </a:rPr>
              <a:t>（</a:t>
            </a:r>
            <a:r>
              <a:rPr lang="en-US" sz="1200" b="1">
                <a:solidFill>
                  <a:srgbClr val="C00000"/>
                </a:solidFill>
                <a:latin typeface="+mn-ea"/>
                <a:cs typeface="+mn-ea"/>
              </a:rPr>
              <a:t>1</a:t>
            </a:r>
            <a:r>
              <a:rPr lang="zh-CN" sz="1200" b="1">
                <a:solidFill>
                  <a:srgbClr val="C00000"/>
                </a:solidFill>
                <a:latin typeface="+mn-ea"/>
                <a:cs typeface="+mn-ea"/>
              </a:rPr>
              <a:t>）高质量训练数据</a:t>
            </a:r>
            <a:r>
              <a:rPr lang="zh-CN" sz="1200" b="0">
                <a:latin typeface="+mn-ea"/>
                <a:cs typeface="+mn-ea"/>
              </a:rPr>
              <a:t>：</a:t>
            </a:r>
            <a:r>
              <a:rPr lang="en-US" sz="1200" b="0">
                <a:latin typeface="+mn-ea"/>
                <a:cs typeface="+mn-ea"/>
              </a:rPr>
              <a:t>PixArt-</a:t>
            </a:r>
            <a:r>
              <a:rPr lang="zh-CN" sz="1200" b="0">
                <a:latin typeface="+mn-ea"/>
                <a:cs typeface="+mn-ea"/>
              </a:rPr>
              <a:t>Σ整合了</a:t>
            </a:r>
            <a:r>
              <a:rPr lang="zh-CN" sz="1400" b="1">
                <a:highlight>
                  <a:srgbClr val="FFFF00"/>
                </a:highlight>
                <a:latin typeface="+mn-ea"/>
                <a:cs typeface="+mn-ea"/>
              </a:rPr>
              <a:t>更高质量的图像数据</a:t>
            </a:r>
            <a:r>
              <a:rPr lang="zh-CN" sz="1200" b="0">
                <a:latin typeface="+mn-ea"/>
                <a:cs typeface="+mn-ea"/>
              </a:rPr>
              <a:t>，配对了</a:t>
            </a:r>
            <a:r>
              <a:rPr lang="zh-CN" sz="1400" b="1">
                <a:highlight>
                  <a:srgbClr val="FFFF00"/>
                </a:highlight>
                <a:latin typeface="+mn-ea"/>
                <a:cs typeface="+mn-ea"/>
              </a:rPr>
              <a:t>更精确和详细的图像描述</a:t>
            </a:r>
            <a:r>
              <a:rPr lang="zh-CN" sz="1200" b="0">
                <a:latin typeface="+mn-ea"/>
                <a:cs typeface="+mn-ea"/>
              </a:rPr>
              <a:t>。</a:t>
            </a:r>
            <a:endParaRPr lang="zh-CN" sz="1200" b="0">
              <a:latin typeface="+mn-ea"/>
              <a:cs typeface="+mn-ea"/>
            </a:endParaRPr>
          </a:p>
          <a:p>
            <a:pPr indent="0"/>
            <a:r>
              <a:rPr lang="zh-CN" sz="1200" b="1">
                <a:solidFill>
                  <a:srgbClr val="C00000"/>
                </a:solidFill>
                <a:latin typeface="+mn-ea"/>
                <a:cs typeface="+mn-ea"/>
              </a:rPr>
              <a:t>（</a:t>
            </a:r>
            <a:r>
              <a:rPr lang="en-US" sz="1200" b="1">
                <a:solidFill>
                  <a:srgbClr val="C00000"/>
                </a:solidFill>
                <a:latin typeface="+mn-ea"/>
                <a:cs typeface="+mn-ea"/>
              </a:rPr>
              <a:t>2</a:t>
            </a:r>
            <a:r>
              <a:rPr lang="zh-CN" sz="1200" b="1">
                <a:solidFill>
                  <a:srgbClr val="C00000"/>
                </a:solidFill>
                <a:latin typeface="+mn-ea"/>
                <a:cs typeface="+mn-ea"/>
              </a:rPr>
              <a:t>）高效的</a:t>
            </a:r>
            <a:r>
              <a:rPr lang="en-US" sz="1200" b="1">
                <a:solidFill>
                  <a:srgbClr val="C00000"/>
                </a:solidFill>
                <a:latin typeface="+mn-ea"/>
                <a:cs typeface="+mn-ea"/>
              </a:rPr>
              <a:t>Token</a:t>
            </a:r>
            <a:r>
              <a:rPr lang="zh-CN" sz="1200" b="1">
                <a:solidFill>
                  <a:srgbClr val="C00000"/>
                </a:solidFill>
                <a:latin typeface="+mn-ea"/>
                <a:cs typeface="+mn-ea"/>
              </a:rPr>
              <a:t>压缩</a:t>
            </a:r>
            <a:r>
              <a:rPr lang="zh-CN" sz="1200" b="0">
                <a:latin typeface="+mn-ea"/>
                <a:cs typeface="+mn-ea"/>
              </a:rPr>
              <a:t>：本文在</a:t>
            </a:r>
            <a:r>
              <a:rPr lang="en-US" sz="1400" b="1">
                <a:highlight>
                  <a:srgbClr val="FFFF00"/>
                </a:highlight>
                <a:latin typeface="+mn-ea"/>
                <a:cs typeface="+mn-ea"/>
              </a:rPr>
              <a:t>DiT</a:t>
            </a:r>
            <a:r>
              <a:rPr lang="zh-CN" sz="1400" b="1">
                <a:highlight>
                  <a:srgbClr val="FFFF00"/>
                </a:highlight>
                <a:latin typeface="+mn-ea"/>
                <a:cs typeface="+mn-ea"/>
              </a:rPr>
              <a:t>框架</a:t>
            </a:r>
            <a:r>
              <a:rPr lang="zh-CN" sz="1200" b="0">
                <a:latin typeface="+mn-ea"/>
                <a:cs typeface="+mn-ea"/>
              </a:rPr>
              <a:t>内提出了一个</a:t>
            </a:r>
            <a:r>
              <a:rPr lang="zh-CN" sz="1400" b="1">
                <a:highlight>
                  <a:srgbClr val="FFFF00"/>
                </a:highlight>
                <a:latin typeface="+mn-ea"/>
                <a:cs typeface="+mn-ea"/>
              </a:rPr>
              <a:t>新的注意力模块</a:t>
            </a:r>
            <a:r>
              <a:rPr lang="zh-CN" sz="1200" b="0">
                <a:latin typeface="+mn-ea"/>
                <a:cs typeface="+mn-ea"/>
              </a:rPr>
              <a:t>，它压缩了键和值，</a:t>
            </a:r>
            <a:r>
              <a:rPr lang="zh-CN" sz="1400" b="1">
                <a:highlight>
                  <a:srgbClr val="FFFF00"/>
                </a:highlight>
                <a:latin typeface="+mn-ea"/>
                <a:cs typeface="+mn-ea"/>
              </a:rPr>
              <a:t>显著提高了效率</a:t>
            </a:r>
            <a:r>
              <a:rPr lang="zh-CN" sz="1200" b="0">
                <a:latin typeface="+mn-ea"/>
                <a:cs typeface="+mn-ea"/>
              </a:rPr>
              <a:t>并促进了超高分辨率图像的生成。</a:t>
            </a:r>
            <a:endParaRPr lang="zh-CN" sz="1200" b="0">
              <a:latin typeface="+mn-ea"/>
              <a:cs typeface="+mn-ea"/>
            </a:endParaRPr>
          </a:p>
          <a:p>
            <a:pPr indent="0"/>
            <a:endParaRPr lang="zh-CN" sz="1200" b="0">
              <a:solidFill>
                <a:srgbClr val="C00000"/>
              </a:solidFill>
              <a:latin typeface="+mn-ea"/>
              <a:cs typeface="+mn-ea"/>
            </a:endParaRPr>
          </a:p>
          <a:p>
            <a:pPr indent="0"/>
            <a:r>
              <a:rPr lang="en-US" sz="1200" b="1">
                <a:solidFill>
                  <a:srgbClr val="C00000"/>
                </a:solidFill>
                <a:latin typeface="+mn-ea"/>
                <a:cs typeface="+mn-ea"/>
              </a:rPr>
              <a:t>(</a:t>
            </a:r>
            <a:r>
              <a:rPr lang="zh-CN" sz="1200" b="1">
                <a:solidFill>
                  <a:srgbClr val="C00000"/>
                </a:solidFill>
                <a:latin typeface="+mn-ea"/>
                <a:cs typeface="+mn-ea"/>
              </a:rPr>
              <a:t>改进之后的优势</a:t>
            </a:r>
            <a:r>
              <a:rPr lang="en-US" sz="1200" b="1">
                <a:solidFill>
                  <a:srgbClr val="C00000"/>
                </a:solidFill>
                <a:latin typeface="+mn-ea"/>
                <a:cs typeface="+mn-ea"/>
              </a:rPr>
              <a:t>):</a:t>
            </a:r>
            <a:r>
              <a:rPr lang="en-US" sz="1200" b="0">
                <a:latin typeface="+mn-ea"/>
                <a:cs typeface="+mn-ea"/>
              </a:rPr>
              <a:t>PixArt-</a:t>
            </a:r>
            <a:r>
              <a:rPr lang="zh-CN" sz="1200" b="0">
                <a:latin typeface="+mn-ea"/>
                <a:cs typeface="+mn-ea"/>
              </a:rPr>
              <a:t>Σ以明显</a:t>
            </a:r>
            <a:r>
              <a:rPr lang="zh-CN" sz="1400" b="1">
                <a:highlight>
                  <a:srgbClr val="FFFF00"/>
                </a:highlight>
                <a:latin typeface="+mn-ea"/>
                <a:cs typeface="+mn-ea"/>
              </a:rPr>
              <a:t>更小的模型大小（</a:t>
            </a:r>
            <a:r>
              <a:rPr lang="en-US" sz="1400" b="1">
                <a:highlight>
                  <a:srgbClr val="FFFF00"/>
                </a:highlight>
                <a:latin typeface="+mn-ea"/>
                <a:cs typeface="+mn-ea"/>
              </a:rPr>
              <a:t>0.6B</a:t>
            </a:r>
            <a:r>
              <a:rPr lang="zh-CN" sz="1400" b="1">
                <a:highlight>
                  <a:srgbClr val="FFFF00"/>
                </a:highlight>
                <a:latin typeface="+mn-ea"/>
                <a:cs typeface="+mn-ea"/>
              </a:rPr>
              <a:t>参数）</a:t>
            </a:r>
            <a:r>
              <a:rPr lang="zh-CN" sz="1200" b="0">
                <a:latin typeface="+mn-ea"/>
                <a:cs typeface="+mn-ea"/>
              </a:rPr>
              <a:t>达到了</a:t>
            </a:r>
            <a:r>
              <a:rPr lang="zh-CN" sz="1400" b="1">
                <a:highlight>
                  <a:srgbClr val="FFFF00"/>
                </a:highlight>
                <a:latin typeface="+mn-ea"/>
                <a:cs typeface="+mn-ea"/>
              </a:rPr>
              <a:t>优于</a:t>
            </a:r>
            <a:r>
              <a:rPr lang="zh-CN" sz="1200" b="0">
                <a:latin typeface="+mn-ea"/>
                <a:cs typeface="+mn-ea"/>
              </a:rPr>
              <a:t>现有文本到图像扩散模型的图像质量和用户提示遵循能力，如</a:t>
            </a:r>
            <a:r>
              <a:rPr lang="en-US" sz="1200" b="0">
                <a:latin typeface="+mn-ea"/>
                <a:cs typeface="+mn-ea"/>
              </a:rPr>
              <a:t>SDXL</a:t>
            </a:r>
            <a:r>
              <a:rPr lang="zh-CN" sz="1200" b="0">
                <a:latin typeface="+mn-ea"/>
                <a:cs typeface="+mn-ea"/>
              </a:rPr>
              <a:t>（</a:t>
            </a:r>
            <a:r>
              <a:rPr lang="en-US" sz="1200" b="0">
                <a:latin typeface="+mn-ea"/>
                <a:cs typeface="+mn-ea"/>
              </a:rPr>
              <a:t>2.6B</a:t>
            </a:r>
            <a:r>
              <a:rPr lang="zh-CN" sz="1200" b="0">
                <a:latin typeface="+mn-ea"/>
                <a:cs typeface="+mn-ea"/>
              </a:rPr>
              <a:t>参数）和</a:t>
            </a:r>
            <a:r>
              <a:rPr lang="en-US" sz="1200" b="0">
                <a:latin typeface="+mn-ea"/>
                <a:cs typeface="+mn-ea"/>
              </a:rPr>
              <a:t>SD Cascade</a:t>
            </a:r>
            <a:r>
              <a:rPr lang="zh-CN" sz="1200" b="0">
                <a:latin typeface="+mn-ea"/>
                <a:cs typeface="+mn-ea"/>
              </a:rPr>
              <a:t>（</a:t>
            </a:r>
            <a:r>
              <a:rPr lang="en-US" sz="1200" b="0">
                <a:latin typeface="+mn-ea"/>
                <a:cs typeface="+mn-ea"/>
              </a:rPr>
              <a:t>5.1B</a:t>
            </a:r>
            <a:r>
              <a:rPr lang="zh-CN" sz="1200" b="0">
                <a:latin typeface="+mn-ea"/>
                <a:cs typeface="+mn-ea"/>
              </a:rPr>
              <a:t>参数）。</a:t>
            </a:r>
            <a:r>
              <a:rPr lang="en-US" sz="1200" b="0">
                <a:latin typeface="+mn-ea"/>
                <a:cs typeface="+mn-ea"/>
              </a:rPr>
              <a:t>PixArt-</a:t>
            </a:r>
            <a:r>
              <a:rPr lang="zh-CN" sz="1200" b="0">
                <a:latin typeface="+mn-ea"/>
                <a:cs typeface="+mn-ea"/>
              </a:rPr>
              <a:t>Σ生成</a:t>
            </a:r>
            <a:r>
              <a:rPr lang="en-US" sz="1200" b="0">
                <a:latin typeface="+mn-ea"/>
                <a:cs typeface="+mn-ea"/>
              </a:rPr>
              <a:t>4K</a:t>
            </a:r>
            <a:r>
              <a:rPr lang="zh-CN" sz="1200" b="0">
                <a:latin typeface="+mn-ea"/>
                <a:cs typeface="+mn-ea"/>
              </a:rPr>
              <a:t>图像的能力支持了</a:t>
            </a:r>
            <a:r>
              <a:rPr lang="zh-CN" sz="1400" b="1">
                <a:highlight>
                  <a:srgbClr val="FFFF00"/>
                </a:highlight>
                <a:latin typeface="+mn-ea"/>
                <a:cs typeface="+mn-ea"/>
              </a:rPr>
              <a:t>高分辨率</a:t>
            </a:r>
            <a:r>
              <a:rPr lang="zh-CN" sz="1200" b="0">
                <a:latin typeface="+mn-ea"/>
                <a:cs typeface="+mn-ea"/>
              </a:rPr>
              <a:t>海报和壁纸的创作，有效地加强了电影和游戏等行业中高质量视觉内容的生产。</a:t>
            </a:r>
            <a:endParaRPr lang="zh-CN" altLang="en-US" sz="1200" b="0">
              <a:latin typeface="+mn-ea"/>
              <a:cs typeface="+mn-ea"/>
            </a:endParaRPr>
          </a:p>
        </p:txBody>
      </p:sp>
      <p:pic>
        <p:nvPicPr>
          <p:cNvPr id="3" name="图片 1"/>
          <p:cNvPicPr>
            <a:picLocks noChangeAspect="1"/>
          </p:cNvPicPr>
          <p:nvPr>
            <p:custDataLst>
              <p:tags r:id="rId1"/>
            </p:custDataLst>
          </p:nvPr>
        </p:nvPicPr>
        <p:blipFill>
          <a:blip r:embed="rId2"/>
          <a:srcRect b="757"/>
          <a:stretch>
            <a:fillRect/>
          </a:stretch>
        </p:blipFill>
        <p:spPr>
          <a:xfrm>
            <a:off x="995680" y="368300"/>
            <a:ext cx="3786505" cy="5872480"/>
          </a:xfrm>
          <a:prstGeom prst="rect">
            <a:avLst/>
          </a:prstGeom>
          <a:noFill/>
          <a:ln>
            <a:noFill/>
          </a:ln>
        </p:spPr>
      </p:pic>
      <p:sp>
        <p:nvSpPr>
          <p:cNvPr id="4" name="文本框 3"/>
          <p:cNvSpPr txBox="1"/>
          <p:nvPr/>
        </p:nvSpPr>
        <p:spPr>
          <a:xfrm>
            <a:off x="0" y="6301740"/>
            <a:ext cx="5950585" cy="460375"/>
          </a:xfrm>
          <a:prstGeom prst="rect">
            <a:avLst/>
          </a:prstGeom>
          <a:noFill/>
        </p:spPr>
        <p:txBody>
          <a:bodyPr wrap="square" rtlCol="0">
            <a:spAutoFit/>
          </a:bodyPr>
          <a:p>
            <a:r>
              <a:rPr lang="zh-CN" altLang="en-US" sz="1200" b="1">
                <a:highlight>
                  <a:srgbClr val="FF00FF"/>
                </a:highlight>
              </a:rPr>
              <a:t>图1</a:t>
            </a:r>
            <a:r>
              <a:rPr lang="zh-CN" altLang="en-US" sz="1200"/>
              <a:t>：由PixArt-Σ生成的图像。该模型能输出具有照片级真实感、高审美价值、极端纵横比、多样风格的图像，并且能够遵循用户指令。</a:t>
            </a:r>
            <a:endParaRPr lang="zh-CN" altLang="en-US" sz="1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0"/>
            <a:ext cx="4064000" cy="368300"/>
          </a:xfrm>
          <a:prstGeom prst="rect">
            <a:avLst/>
          </a:prstGeom>
          <a:noFill/>
        </p:spPr>
        <p:txBody>
          <a:bodyPr wrap="square" rtlCol="0">
            <a:spAutoFit/>
          </a:bodyPr>
          <a:p>
            <a:r>
              <a:rPr lang="zh-CN" altLang="en-US"/>
              <a:t>引言</a:t>
            </a:r>
            <a:endParaRPr lang="zh-CN" altLang="en-US"/>
          </a:p>
        </p:txBody>
      </p:sp>
      <p:sp>
        <p:nvSpPr>
          <p:cNvPr id="100" name="文本框 99"/>
          <p:cNvSpPr txBox="1"/>
          <p:nvPr/>
        </p:nvSpPr>
        <p:spPr>
          <a:xfrm>
            <a:off x="6632575" y="1505902"/>
            <a:ext cx="5080000" cy="3846195"/>
          </a:xfrm>
          <a:prstGeom prst="rect">
            <a:avLst/>
          </a:prstGeom>
          <a:noFill/>
          <a:ln w="9525">
            <a:noFill/>
          </a:ln>
        </p:spPr>
        <p:txBody>
          <a:bodyPr>
            <a:spAutoFit/>
          </a:bodyPr>
          <a:p>
            <a:pPr indent="0"/>
            <a:r>
              <a:rPr lang="zh-CN" altLang="en-US" sz="1200" b="1">
                <a:solidFill>
                  <a:srgbClr val="C00000"/>
                </a:solidFill>
                <a:latin typeface="+mn-ea"/>
                <a:cs typeface="+mn-ea"/>
              </a:rPr>
              <a:t>(研究背景):</a:t>
            </a:r>
            <a:r>
              <a:rPr lang="zh-CN" altLang="en-US" sz="1200" b="0">
                <a:latin typeface="+mn-ea"/>
                <a:cs typeface="+mn-ea"/>
              </a:rPr>
              <a:t>近期，高质量的文本到图像（T2I）模型的出现对人工智能生成内容（AIGC）社区产生了深远的影响。这包括专有模型如</a:t>
            </a:r>
            <a:r>
              <a:rPr lang="zh-CN" altLang="en-US" sz="1400" b="1">
                <a:highlight>
                  <a:srgbClr val="FFFF00"/>
                </a:highlight>
                <a:latin typeface="+mn-ea"/>
                <a:cs typeface="+mn-ea"/>
              </a:rPr>
              <a:t>DALL·E 3</a:t>
            </a:r>
            <a:r>
              <a:rPr lang="zh-CN" altLang="en-US" sz="1200" b="0">
                <a:latin typeface="+mn-ea"/>
                <a:cs typeface="+mn-ea"/>
              </a:rPr>
              <a:t>、</a:t>
            </a:r>
            <a:r>
              <a:rPr lang="zh-CN" altLang="en-US" sz="1400" b="1">
                <a:highlight>
                  <a:srgbClr val="FFFF00"/>
                </a:highlight>
                <a:latin typeface="+mn-ea"/>
                <a:cs typeface="+mn-ea"/>
              </a:rPr>
              <a:t>Midjourney</a:t>
            </a:r>
            <a:r>
              <a:rPr lang="zh-CN" altLang="en-US" sz="1200" b="0">
                <a:latin typeface="+mn-ea"/>
                <a:cs typeface="+mn-ea"/>
              </a:rPr>
              <a:t>，以及开源模型如</a:t>
            </a:r>
            <a:r>
              <a:rPr lang="zh-CN" altLang="en-US" sz="1400" b="1">
                <a:highlight>
                  <a:srgbClr val="FFFF00"/>
                </a:highlight>
                <a:latin typeface="+mn-ea"/>
                <a:cs typeface="+mn-ea"/>
              </a:rPr>
              <a:t>Stable Diffusion</a:t>
            </a:r>
            <a:r>
              <a:rPr lang="zh-CN" altLang="en-US" sz="1200" b="0">
                <a:latin typeface="+mn-ea"/>
                <a:cs typeface="+mn-ea"/>
              </a:rPr>
              <a:t>和</a:t>
            </a:r>
            <a:r>
              <a:rPr lang="zh-CN" altLang="en-US" sz="1400" b="1">
                <a:highlight>
                  <a:srgbClr val="FFFF00"/>
                </a:highlight>
                <a:latin typeface="+mn-ea"/>
                <a:cs typeface="+mn-ea"/>
              </a:rPr>
              <a:t>PixArt-α</a:t>
            </a:r>
            <a:r>
              <a:rPr lang="zh-CN" altLang="en-US" sz="1200" b="0">
                <a:latin typeface="+mn-ea"/>
                <a:cs typeface="+mn-ea"/>
              </a:rPr>
              <a:t>。</a:t>
            </a:r>
            <a:endParaRPr lang="zh-CN" altLang="en-US" sz="1200" b="0">
              <a:latin typeface="+mn-ea"/>
              <a:cs typeface="+mn-ea"/>
            </a:endParaRPr>
          </a:p>
          <a:p>
            <a:pPr indent="0"/>
            <a:endParaRPr lang="zh-CN" altLang="en-US" sz="1200" b="0">
              <a:latin typeface="+mn-ea"/>
              <a:cs typeface="+mn-ea"/>
            </a:endParaRPr>
          </a:p>
          <a:p>
            <a:pPr indent="0"/>
            <a:r>
              <a:rPr lang="zh-CN" altLang="en-US" sz="1200" b="1">
                <a:solidFill>
                  <a:srgbClr val="C00000"/>
                </a:solidFill>
                <a:latin typeface="+mn-ea"/>
                <a:cs typeface="+mn-ea"/>
              </a:rPr>
              <a:t>(先前研究的局限性):</a:t>
            </a:r>
            <a:r>
              <a:rPr lang="zh-CN" altLang="en-US" sz="1200" b="0">
                <a:latin typeface="+mn-ea"/>
                <a:cs typeface="+mn-ea"/>
              </a:rPr>
              <a:t>开发一个顶级T2I模型需要</a:t>
            </a:r>
            <a:r>
              <a:rPr lang="zh-CN" altLang="en-US" sz="1400" b="1">
                <a:highlight>
                  <a:srgbClr val="FFFF00"/>
                </a:highlight>
                <a:latin typeface="+mn-ea"/>
                <a:cs typeface="+mn-ea"/>
              </a:rPr>
              <a:t>大量资源</a:t>
            </a:r>
            <a:r>
              <a:rPr lang="zh-CN" altLang="en-US" sz="1200" b="0">
                <a:latin typeface="+mn-ea"/>
                <a:cs typeface="+mn-ea"/>
              </a:rPr>
              <a:t>；例如，从头开始训练SD1.5大约需要</a:t>
            </a:r>
            <a:r>
              <a:rPr lang="zh-CN" altLang="en-US" sz="1400" b="1">
                <a:highlight>
                  <a:srgbClr val="FFFF00"/>
                </a:highlight>
                <a:latin typeface="+mn-ea"/>
                <a:cs typeface="+mn-ea"/>
              </a:rPr>
              <a:t>6000个A100 GPU日</a:t>
            </a:r>
            <a:r>
              <a:rPr lang="zh-CN" altLang="en-US" sz="1200" b="0">
                <a:latin typeface="+mn-ea"/>
                <a:cs typeface="+mn-ea"/>
              </a:rPr>
              <a:t>，这为拥有限制资源的个人研究者设置了一个重大障碍，并阻碍了AIGC社区内的创新。</a:t>
            </a:r>
            <a:endParaRPr lang="zh-CN" altLang="en-US" sz="1200" b="0">
              <a:latin typeface="+mn-ea"/>
              <a:cs typeface="+mn-ea"/>
            </a:endParaRPr>
          </a:p>
          <a:p>
            <a:pPr indent="0"/>
            <a:endParaRPr lang="zh-CN" altLang="en-US" sz="1200" b="0">
              <a:latin typeface="+mn-ea"/>
              <a:cs typeface="+mn-ea"/>
            </a:endParaRPr>
          </a:p>
          <a:p>
            <a:pPr indent="0"/>
            <a:r>
              <a:rPr lang="zh-CN" altLang="en-US" sz="1200" b="1">
                <a:solidFill>
                  <a:srgbClr val="C00000"/>
                </a:solidFill>
                <a:latin typeface="+mn-ea"/>
                <a:cs typeface="+mn-ea"/>
              </a:rPr>
              <a:t>(科学问题):</a:t>
            </a:r>
            <a:r>
              <a:rPr lang="zh-CN" altLang="en-US" sz="1200" b="0">
                <a:latin typeface="+mn-ea"/>
                <a:cs typeface="+mn-ea"/>
              </a:rPr>
              <a:t>我们如何在</a:t>
            </a:r>
            <a:r>
              <a:rPr lang="zh-CN" altLang="en-US" sz="1400" b="1">
                <a:highlight>
                  <a:srgbClr val="FFFF00"/>
                </a:highlight>
                <a:latin typeface="+mn-ea"/>
                <a:cs typeface="+mn-ea"/>
              </a:rPr>
              <a:t>有限资源</a:t>
            </a:r>
            <a:r>
              <a:rPr lang="zh-CN" altLang="en-US" sz="1200" b="0">
                <a:latin typeface="+mn-ea"/>
                <a:cs typeface="+mn-ea"/>
              </a:rPr>
              <a:t>的约束下，</a:t>
            </a:r>
            <a:r>
              <a:rPr lang="zh-CN" altLang="en-US" sz="1400" b="1">
                <a:highlight>
                  <a:srgbClr val="FFFF00"/>
                </a:highlight>
                <a:latin typeface="+mn-ea"/>
                <a:cs typeface="+mn-ea"/>
              </a:rPr>
              <a:t>高效地</a:t>
            </a:r>
            <a:r>
              <a:rPr lang="zh-CN" altLang="en-US" sz="1200" b="0">
                <a:latin typeface="+mn-ea"/>
                <a:cs typeface="+mn-ea"/>
              </a:rPr>
              <a:t>将这些新元素整合到现有模型中，实现一个更强大的版本？</a:t>
            </a:r>
            <a:endParaRPr lang="zh-CN" altLang="en-US" sz="1200" b="0">
              <a:latin typeface="+mn-ea"/>
              <a:cs typeface="+mn-ea"/>
            </a:endParaRPr>
          </a:p>
          <a:p>
            <a:pPr indent="0"/>
            <a:endParaRPr lang="zh-CN" altLang="en-US" sz="1200" b="0">
              <a:latin typeface="+mn-ea"/>
              <a:cs typeface="+mn-ea"/>
            </a:endParaRPr>
          </a:p>
          <a:p>
            <a:pPr indent="0"/>
            <a:r>
              <a:rPr lang="zh-CN" altLang="en-US" sz="1200" b="1">
                <a:solidFill>
                  <a:srgbClr val="C00000"/>
                </a:solidFill>
                <a:latin typeface="+mn-ea"/>
                <a:cs typeface="+mn-ea"/>
              </a:rPr>
              <a:t>(目的):</a:t>
            </a:r>
            <a:r>
              <a:rPr lang="zh-CN" altLang="en-US" sz="1200" b="1">
                <a:solidFill>
                  <a:srgbClr val="0070C0"/>
                </a:solidFill>
                <a:latin typeface="+mn-ea"/>
                <a:cs typeface="+mn-ea"/>
              </a:rPr>
              <a:t>为了探讨这个问题</a:t>
            </a:r>
            <a:r>
              <a:rPr lang="zh-CN" altLang="en-US" sz="1200" b="0">
                <a:latin typeface="+mn-ea"/>
                <a:cs typeface="+mn-ea"/>
              </a:rPr>
              <a:t>，</a:t>
            </a:r>
            <a:r>
              <a:rPr lang="zh-CN" altLang="en-US" sz="1200" b="1">
                <a:solidFill>
                  <a:srgbClr val="C00000"/>
                </a:solidFill>
                <a:latin typeface="+mn-ea"/>
                <a:cs typeface="+mn-ea"/>
              </a:rPr>
              <a:t>(本文研究内容):</a:t>
            </a:r>
            <a:r>
              <a:rPr lang="zh-CN" altLang="en-US" sz="1200" b="0">
                <a:latin typeface="+mn-ea"/>
                <a:cs typeface="+mn-ea"/>
              </a:rPr>
              <a:t>本文</a:t>
            </a:r>
            <a:r>
              <a:rPr lang="zh-CN" altLang="en-US" sz="1200" b="0">
                <a:latin typeface="+mn-ea"/>
                <a:cs typeface="+mn-ea"/>
              </a:rPr>
              <a:t>研究聚焦于提升PixArt-α的</a:t>
            </a:r>
            <a:r>
              <a:rPr lang="zh-CN" altLang="en-US" sz="1400" b="1">
                <a:highlight>
                  <a:srgbClr val="FFFF00"/>
                </a:highlight>
                <a:latin typeface="+mn-ea"/>
                <a:cs typeface="+mn-ea"/>
              </a:rPr>
              <a:t>高效</a:t>
            </a:r>
            <a:r>
              <a:rPr lang="zh-CN" altLang="en-US" sz="1200" b="0">
                <a:latin typeface="+mn-ea"/>
                <a:cs typeface="+mn-ea"/>
              </a:rPr>
              <a:t>文本到图像（T2I）训练方法。PixArt-α代表了在</a:t>
            </a:r>
            <a:r>
              <a:rPr lang="zh-CN" altLang="en-US" sz="1400" b="1">
                <a:highlight>
                  <a:srgbClr val="FFFF00"/>
                </a:highlight>
                <a:latin typeface="+mn-ea"/>
                <a:cs typeface="+mn-ea"/>
              </a:rPr>
              <a:t>扩散变换器（DiT）框架</a:t>
            </a:r>
            <a:r>
              <a:rPr lang="zh-CN" altLang="en-US" sz="1200" b="0">
                <a:latin typeface="+mn-ea"/>
                <a:cs typeface="+mn-ea"/>
              </a:rPr>
              <a:t>内的一次早期尝试，这一模型结构具有显著的潜力，如</a:t>
            </a:r>
            <a:r>
              <a:rPr lang="en-US" altLang="zh-CN" sz="1200" b="0">
                <a:latin typeface="+mn-ea"/>
                <a:cs typeface="+mn-ea"/>
              </a:rPr>
              <a:t> </a:t>
            </a:r>
            <a:r>
              <a:rPr lang="zh-CN" altLang="en-US" sz="1200" b="0">
                <a:latin typeface="+mn-ea"/>
                <a:cs typeface="+mn-ea"/>
              </a:rPr>
              <a:t>Sora</a:t>
            </a:r>
            <a:r>
              <a:rPr lang="en-US" altLang="zh-CN" sz="1200" b="0">
                <a:latin typeface="+mn-ea"/>
                <a:cs typeface="+mn-ea"/>
              </a:rPr>
              <a:t> </a:t>
            </a:r>
            <a:r>
              <a:rPr lang="zh-CN" altLang="en-US" sz="1200" b="0">
                <a:latin typeface="+mn-ea"/>
                <a:cs typeface="+mn-ea"/>
              </a:rPr>
              <a:t>和</a:t>
            </a:r>
            <a:r>
              <a:rPr lang="en-US" altLang="zh-CN" sz="1200" b="0">
                <a:latin typeface="+mn-ea"/>
                <a:cs typeface="+mn-ea"/>
              </a:rPr>
              <a:t> </a:t>
            </a:r>
            <a:r>
              <a:rPr lang="zh-CN" altLang="en-US" sz="1200" b="0">
                <a:latin typeface="+mn-ea"/>
                <a:cs typeface="+mn-ea"/>
              </a:rPr>
              <a:t>Stable Diffusion 3</a:t>
            </a:r>
            <a:r>
              <a:rPr lang="en-US" altLang="zh-CN" sz="1200" b="0">
                <a:latin typeface="+mn-ea"/>
                <a:cs typeface="+mn-ea"/>
              </a:rPr>
              <a:t> </a:t>
            </a:r>
            <a:r>
              <a:rPr lang="zh-CN" altLang="en-US" sz="1200" b="0">
                <a:latin typeface="+mn-ea"/>
                <a:cs typeface="+mn-ea"/>
              </a:rPr>
              <a:t>的研究所证实。</a:t>
            </a:r>
            <a:endParaRPr lang="zh-CN" altLang="en-US" sz="1200" b="0">
              <a:latin typeface="+mn-ea"/>
              <a:cs typeface="+mn-ea"/>
            </a:endParaRPr>
          </a:p>
          <a:p>
            <a:pPr indent="0"/>
            <a:endParaRPr lang="zh-CN" altLang="en-US" sz="1200" b="0">
              <a:latin typeface="+mn-ea"/>
              <a:cs typeface="+mn-ea"/>
            </a:endParaRPr>
          </a:p>
          <a:p>
            <a:pPr indent="0"/>
            <a:r>
              <a:rPr lang="zh-CN" altLang="en-US" sz="1200" b="1">
                <a:solidFill>
                  <a:srgbClr val="C00000"/>
                </a:solidFill>
                <a:latin typeface="+mn-ea"/>
                <a:cs typeface="+mn-ea"/>
                <a:sym typeface="+mn-ea"/>
              </a:rPr>
              <a:t>(目的):</a:t>
            </a:r>
            <a:r>
              <a:rPr lang="zh-CN" altLang="en-US" sz="1200" b="1">
                <a:solidFill>
                  <a:srgbClr val="0070C0"/>
                </a:solidFill>
                <a:latin typeface="+mn-ea"/>
                <a:cs typeface="+mn-ea"/>
              </a:rPr>
              <a:t>为了最大化这一潜力</a:t>
            </a:r>
            <a:r>
              <a:rPr lang="zh-CN" altLang="en-US" sz="1200" b="0">
                <a:latin typeface="+mn-ea"/>
                <a:cs typeface="+mn-ea"/>
              </a:rPr>
              <a:t>，</a:t>
            </a:r>
            <a:r>
              <a:rPr lang="zh-CN" altLang="en-US" sz="1200" b="1">
                <a:solidFill>
                  <a:srgbClr val="C00000"/>
                </a:solidFill>
                <a:latin typeface="+mn-ea"/>
                <a:cs typeface="+mn-ea"/>
                <a:sym typeface="+mn-ea"/>
              </a:rPr>
              <a:t>(本文方法):</a:t>
            </a:r>
            <a:r>
              <a:rPr lang="zh-CN" altLang="en-US" sz="1200" b="0">
                <a:latin typeface="+mn-ea"/>
                <a:cs typeface="+mn-ea"/>
              </a:rPr>
              <a:t>本文</a:t>
            </a:r>
            <a:r>
              <a:rPr lang="zh-CN" altLang="en-US" sz="1200" b="0">
                <a:latin typeface="+mn-ea"/>
                <a:cs typeface="+mn-ea"/>
              </a:rPr>
              <a:t>在PixArt-α的预训练基础上进行构建，形成一个更强大的模型，PixArt-Σ。我们将这一从相对较弱的基线进化到更强大模型通过高效训练的过程称为“</a:t>
            </a:r>
            <a:r>
              <a:rPr lang="zh-CN" altLang="en-US" sz="1400" b="1">
                <a:highlight>
                  <a:srgbClr val="FFFF00"/>
                </a:highlight>
                <a:latin typeface="+mn-ea"/>
                <a:cs typeface="+mn-ea"/>
              </a:rPr>
              <a:t>弱到强训练</a:t>
            </a:r>
            <a:r>
              <a:rPr lang="zh-CN" altLang="en-US" sz="1200" b="0">
                <a:latin typeface="+mn-ea"/>
                <a:cs typeface="+mn-ea"/>
              </a:rPr>
              <a:t>”。</a:t>
            </a:r>
            <a:endParaRPr lang="zh-CN" altLang="en-US" sz="1200" b="0">
              <a:latin typeface="+mn-ea"/>
              <a:cs typeface="+mn-ea"/>
            </a:endParaRPr>
          </a:p>
        </p:txBody>
      </p:sp>
      <p:sp>
        <p:nvSpPr>
          <p:cNvPr id="4" name="文本框 3"/>
          <p:cNvSpPr txBox="1"/>
          <p:nvPr/>
        </p:nvSpPr>
        <p:spPr>
          <a:xfrm>
            <a:off x="185420" y="5271770"/>
            <a:ext cx="6177280" cy="460375"/>
          </a:xfrm>
          <a:prstGeom prst="rect">
            <a:avLst/>
          </a:prstGeom>
          <a:noFill/>
        </p:spPr>
        <p:txBody>
          <a:bodyPr wrap="square" rtlCol="0">
            <a:spAutoFit/>
          </a:bodyPr>
          <a:p>
            <a:r>
              <a:rPr lang="zh-CN" altLang="en-US" sz="1200" b="1">
                <a:highlight>
                  <a:srgbClr val="FF00FF"/>
                </a:highlight>
              </a:rPr>
              <a:t>图2</a:t>
            </a:r>
            <a:r>
              <a:rPr lang="zh-CN" altLang="en-US" sz="1200"/>
              <a:t>：应对复杂密集指令的4K图像生成。PixArt-Σ能够直接生成4K分辨率图像，无需后期处理，并且能够准确响应给定的提示。</a:t>
            </a:r>
            <a:endParaRPr lang="zh-CN" altLang="en-US" sz="1200"/>
          </a:p>
        </p:txBody>
      </p:sp>
      <p:pic>
        <p:nvPicPr>
          <p:cNvPr id="5" name="图片 2"/>
          <p:cNvPicPr>
            <a:picLocks noChangeAspect="1"/>
          </p:cNvPicPr>
          <p:nvPr>
            <p:custDataLst>
              <p:tags r:id="rId1"/>
            </p:custDataLst>
          </p:nvPr>
        </p:nvPicPr>
        <p:blipFill>
          <a:blip r:embed="rId2"/>
          <a:srcRect b="4452"/>
          <a:stretch>
            <a:fillRect/>
          </a:stretch>
        </p:blipFill>
        <p:spPr>
          <a:xfrm>
            <a:off x="184785" y="1378585"/>
            <a:ext cx="6178550" cy="3816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0"/>
            <a:ext cx="4064000" cy="368300"/>
          </a:xfrm>
          <a:prstGeom prst="rect">
            <a:avLst/>
          </a:prstGeom>
          <a:noFill/>
        </p:spPr>
        <p:txBody>
          <a:bodyPr wrap="square" rtlCol="0">
            <a:spAutoFit/>
          </a:bodyPr>
          <a:p>
            <a:r>
              <a:rPr lang="zh-CN" altLang="en-US"/>
              <a:t>引言</a:t>
            </a:r>
            <a:endParaRPr lang="zh-CN" altLang="en-US"/>
          </a:p>
        </p:txBody>
      </p:sp>
      <p:sp>
        <p:nvSpPr>
          <p:cNvPr id="100" name="文本框 99"/>
          <p:cNvSpPr txBox="1"/>
          <p:nvPr/>
        </p:nvSpPr>
        <p:spPr>
          <a:xfrm>
            <a:off x="6029325" y="368300"/>
            <a:ext cx="6054090" cy="5846445"/>
          </a:xfrm>
          <a:prstGeom prst="rect">
            <a:avLst/>
          </a:prstGeom>
          <a:noFill/>
          <a:ln w="9525">
            <a:noFill/>
          </a:ln>
        </p:spPr>
        <p:txBody>
          <a:bodyPr wrap="square">
            <a:spAutoFit/>
          </a:bodyPr>
          <a:p>
            <a:pPr indent="0"/>
            <a:r>
              <a:rPr lang="zh-CN" altLang="en-US" sz="1200" b="1">
                <a:solidFill>
                  <a:srgbClr val="C00000"/>
                </a:solidFill>
                <a:latin typeface="+mn-ea"/>
                <a:cs typeface="+mn-ea"/>
                <a:sym typeface="+mn-ea"/>
              </a:rPr>
              <a:t>(目的):</a:t>
            </a:r>
            <a:r>
              <a:rPr lang="zh-CN" altLang="en-US" sz="1200" b="1">
                <a:solidFill>
                  <a:srgbClr val="0070C0"/>
                </a:solidFill>
                <a:latin typeface="+mn-ea"/>
                <a:cs typeface="+mn-ea"/>
              </a:rPr>
              <a:t>为了实现“弱到强训练”</a:t>
            </a:r>
            <a:r>
              <a:rPr lang="zh-CN" altLang="en-US" sz="1200" b="0">
                <a:latin typeface="+mn-ea"/>
                <a:cs typeface="+mn-ea"/>
              </a:rPr>
              <a:t>，我们引入了以下改进：</a:t>
            </a:r>
            <a:endParaRPr lang="zh-CN" altLang="en-US" sz="1200" b="0">
              <a:latin typeface="+mn-ea"/>
              <a:cs typeface="+mn-ea"/>
            </a:endParaRPr>
          </a:p>
          <a:p>
            <a:pPr indent="0"/>
            <a:endParaRPr lang="zh-CN" altLang="en-US" sz="1200" b="0">
              <a:latin typeface="+mn-ea"/>
              <a:cs typeface="+mn-ea"/>
            </a:endParaRPr>
          </a:p>
          <a:p>
            <a:pPr indent="0"/>
            <a:endParaRPr lang="zh-CN" altLang="en-US" sz="1200" b="0">
              <a:latin typeface="+mn-ea"/>
              <a:cs typeface="+mn-ea"/>
            </a:endParaRPr>
          </a:p>
          <a:p>
            <a:pPr indent="0"/>
            <a:r>
              <a:rPr lang="en-US" altLang="zh-CN" sz="1200" b="1">
                <a:solidFill>
                  <a:srgbClr val="C00000"/>
                </a:solidFill>
                <a:latin typeface="+mn-ea"/>
                <a:cs typeface="+mn-ea"/>
              </a:rPr>
              <a:t>1</a:t>
            </a:r>
            <a:r>
              <a:rPr lang="zh-CN" altLang="en-US" sz="1200" b="1">
                <a:solidFill>
                  <a:srgbClr val="C00000"/>
                </a:solidFill>
                <a:latin typeface="+mn-ea"/>
                <a:cs typeface="+mn-ea"/>
              </a:rPr>
              <a:t>、更高质量的训练数据</a:t>
            </a:r>
            <a:r>
              <a:rPr lang="zh-CN" altLang="en-US" sz="1200" b="0">
                <a:latin typeface="+mn-ea"/>
                <a:cs typeface="+mn-ea"/>
              </a:rPr>
              <a:t>：本文收集了一份比PixArt-α中使用的数据</a:t>
            </a:r>
            <a:r>
              <a:rPr lang="zh-CN" altLang="en-US" sz="1400" b="1">
                <a:highlight>
                  <a:srgbClr val="FFFF00"/>
                </a:highlight>
                <a:latin typeface="+mn-ea"/>
                <a:cs typeface="+mn-ea"/>
              </a:rPr>
              <a:t>更高质量</a:t>
            </a:r>
            <a:r>
              <a:rPr lang="zh-CN" altLang="en-US" sz="1200" b="0">
                <a:latin typeface="+mn-ea"/>
                <a:cs typeface="+mn-ea"/>
              </a:rPr>
              <a:t>的数据集：</a:t>
            </a:r>
            <a:endParaRPr lang="zh-CN" altLang="en-US" sz="1200" b="0">
              <a:latin typeface="+mn-ea"/>
              <a:cs typeface="+mn-ea"/>
            </a:endParaRPr>
          </a:p>
          <a:p>
            <a:pPr indent="0"/>
            <a:r>
              <a:rPr lang="zh-CN" altLang="en-US" sz="1200" b="1">
                <a:solidFill>
                  <a:srgbClr val="C00000"/>
                </a:solidFill>
                <a:latin typeface="+mn-ea"/>
                <a:cs typeface="+mn-ea"/>
              </a:rPr>
              <a:t>(i) 高质量图像</a:t>
            </a:r>
            <a:r>
              <a:rPr lang="zh-CN" altLang="en-US" sz="1200" b="0">
                <a:latin typeface="+mn-ea"/>
                <a:cs typeface="+mn-ea"/>
              </a:rPr>
              <a:t>：该数据集包含33M</a:t>
            </a:r>
            <a:r>
              <a:rPr lang="zh-CN" altLang="en-US" sz="1400" b="1">
                <a:highlight>
                  <a:srgbClr val="FFFF00"/>
                </a:highlight>
                <a:latin typeface="+mn-ea"/>
                <a:cs typeface="+mn-ea"/>
              </a:rPr>
              <a:t>高分辨率</a:t>
            </a:r>
            <a:r>
              <a:rPr lang="zh-CN" altLang="en-US" sz="1200" b="0">
                <a:latin typeface="+mn-ea"/>
                <a:cs typeface="+mn-ea"/>
              </a:rPr>
              <a:t>图像，均来源于互联网，所有图像分辨率超过1K，其中包括2.3M分辨率约4K的图像。这些图像主要以其高审美特质为特点，并涵盖了广泛的艺术风格。</a:t>
            </a:r>
            <a:endParaRPr lang="zh-CN" altLang="en-US" sz="1200" b="0">
              <a:latin typeface="+mn-ea"/>
              <a:cs typeface="+mn-ea"/>
            </a:endParaRPr>
          </a:p>
          <a:p>
            <a:pPr indent="0"/>
            <a:r>
              <a:rPr lang="zh-CN" altLang="en-US" sz="1200" b="1">
                <a:solidFill>
                  <a:srgbClr val="C00000"/>
                </a:solidFill>
                <a:latin typeface="+mn-ea"/>
                <a:cs typeface="+mn-ea"/>
              </a:rPr>
              <a:t>(ii) 密集准确的描述</a:t>
            </a:r>
            <a:r>
              <a:rPr lang="zh-CN" altLang="en-US" sz="1200" b="0">
                <a:latin typeface="+mn-ea"/>
                <a:cs typeface="+mn-ea"/>
              </a:rPr>
              <a:t>：</a:t>
            </a:r>
            <a:r>
              <a:rPr lang="zh-CN" altLang="en-US" sz="1200" b="1">
                <a:solidFill>
                  <a:srgbClr val="0070C0"/>
                </a:solidFill>
                <a:latin typeface="+mn-ea"/>
                <a:cs typeface="+mn-ea"/>
              </a:rPr>
              <a:t>为了为上述图像提供更精确和详细的描述</a:t>
            </a:r>
            <a:r>
              <a:rPr lang="zh-CN" altLang="en-US" sz="1200" b="0">
                <a:latin typeface="+mn-ea"/>
                <a:cs typeface="+mn-ea"/>
              </a:rPr>
              <a:t>，用更强大的</a:t>
            </a:r>
            <a:r>
              <a:rPr lang="zh-CN" altLang="en-US" sz="1400" b="1">
                <a:highlight>
                  <a:srgbClr val="FFFF00"/>
                </a:highlight>
                <a:latin typeface="+mn-ea"/>
                <a:cs typeface="+mn-ea"/>
              </a:rPr>
              <a:t>图像描述生成器Share-Captioner</a:t>
            </a:r>
            <a:r>
              <a:rPr lang="zh-CN" altLang="en-US" sz="1200" b="0">
                <a:latin typeface="+mn-ea"/>
                <a:cs typeface="+mn-ea"/>
              </a:rPr>
              <a:t>替换了PixArt-α中使用的LLaVA。</a:t>
            </a:r>
            <a:r>
              <a:rPr lang="zh-CN" altLang="en-US" sz="1200" b="1">
                <a:solidFill>
                  <a:srgbClr val="C00000"/>
                </a:solidFill>
                <a:latin typeface="+mn-ea"/>
                <a:cs typeface="+mn-ea"/>
              </a:rPr>
              <a:t>(目的):</a:t>
            </a:r>
            <a:r>
              <a:rPr lang="zh-CN" altLang="en-US" sz="1200" b="1">
                <a:solidFill>
                  <a:srgbClr val="0070C0"/>
                </a:solidFill>
                <a:latin typeface="+mn-ea"/>
                <a:cs typeface="+mn-ea"/>
              </a:rPr>
              <a:t>为了提高模型在文本和视觉概念之间的对齐能力</a:t>
            </a:r>
            <a:r>
              <a:rPr lang="zh-CN" altLang="en-US" sz="1200" b="0">
                <a:latin typeface="+mn-ea"/>
                <a:cs typeface="+mn-ea"/>
              </a:rPr>
              <a:t>，将文本编码器（即Flan-T5）的token长度</a:t>
            </a:r>
            <a:r>
              <a:rPr lang="zh-CN" altLang="en-US" sz="1400" b="1">
                <a:highlight>
                  <a:srgbClr val="FFFF00"/>
                </a:highlight>
                <a:latin typeface="+mn-ea"/>
                <a:cs typeface="+mn-ea"/>
              </a:rPr>
              <a:t>扩展到大约300个词</a:t>
            </a:r>
            <a:r>
              <a:rPr lang="zh-CN" altLang="en-US" sz="1200" b="0">
                <a:latin typeface="+mn-ea"/>
                <a:cs typeface="+mn-ea"/>
              </a:rPr>
              <a:t>。</a:t>
            </a:r>
            <a:endParaRPr lang="zh-CN" altLang="en-US" sz="1200" b="0">
              <a:latin typeface="+mn-ea"/>
              <a:cs typeface="+mn-ea"/>
            </a:endParaRPr>
          </a:p>
          <a:p>
            <a:pPr indent="0"/>
            <a:endParaRPr lang="zh-CN" altLang="en-US" sz="1200" b="0">
              <a:solidFill>
                <a:srgbClr val="C00000"/>
              </a:solidFill>
              <a:latin typeface="+mn-ea"/>
              <a:cs typeface="+mn-ea"/>
            </a:endParaRPr>
          </a:p>
          <a:p>
            <a:pPr indent="0"/>
            <a:r>
              <a:rPr lang="zh-CN" altLang="en-US" sz="1200" b="1">
                <a:solidFill>
                  <a:srgbClr val="C00000"/>
                </a:solidFill>
                <a:latin typeface="+mn-ea"/>
                <a:cs typeface="+mn-ea"/>
              </a:rPr>
              <a:t>(改进效果):</a:t>
            </a:r>
            <a:r>
              <a:rPr lang="zh-CN" altLang="en-US" sz="1200" b="0">
                <a:latin typeface="+mn-ea"/>
                <a:cs typeface="+mn-ea"/>
              </a:rPr>
              <a:t>有效</a:t>
            </a:r>
            <a:r>
              <a:rPr lang="zh-CN" altLang="en-US" sz="1400" b="1">
                <a:highlight>
                  <a:srgbClr val="FFFF00"/>
                </a:highlight>
                <a:latin typeface="+mn-ea"/>
                <a:cs typeface="+mn-ea"/>
              </a:rPr>
              <a:t>消除了模型的幻觉倾向</a:t>
            </a:r>
            <a:r>
              <a:rPr lang="zh-CN" altLang="en-US" sz="1200" b="0">
                <a:latin typeface="+mn-ea"/>
                <a:cs typeface="+mn-ea"/>
              </a:rPr>
              <a:t>，导致更高质量的文本-图像对齐。</a:t>
            </a:r>
            <a:endParaRPr lang="zh-CN" altLang="en-US" sz="1200" b="0">
              <a:latin typeface="+mn-ea"/>
              <a:cs typeface="+mn-ea"/>
            </a:endParaRPr>
          </a:p>
          <a:p>
            <a:pPr indent="0"/>
            <a:endParaRPr lang="zh-CN" altLang="en-US" sz="1200" b="0">
              <a:latin typeface="+mn-ea"/>
              <a:cs typeface="+mn-ea"/>
            </a:endParaRPr>
          </a:p>
          <a:p>
            <a:pPr indent="0"/>
            <a:r>
              <a:rPr lang="en-US" altLang="zh-CN" sz="1200" b="1">
                <a:solidFill>
                  <a:srgbClr val="C00000"/>
                </a:solidFill>
                <a:latin typeface="+mn-ea"/>
                <a:cs typeface="+mn-ea"/>
              </a:rPr>
              <a:t>2</a:t>
            </a:r>
            <a:r>
              <a:rPr lang="zh-CN" altLang="en-US" sz="1200" b="1">
                <a:solidFill>
                  <a:srgbClr val="C00000"/>
                </a:solidFill>
                <a:latin typeface="+mn-ea"/>
                <a:cs typeface="+mn-ea"/>
              </a:rPr>
              <a:t>、扩展分辨率：</a:t>
            </a:r>
            <a:r>
              <a:rPr lang="zh-CN" altLang="en-US" sz="1200" b="0">
                <a:latin typeface="+mn-ea"/>
                <a:cs typeface="+mn-ea"/>
              </a:rPr>
              <a:t>我们将其生成分辨率从1K扩展到4K。</a:t>
            </a:r>
            <a:endParaRPr lang="zh-CN" altLang="en-US" sz="1200" b="0">
              <a:latin typeface="+mn-ea"/>
              <a:cs typeface="+mn-ea"/>
            </a:endParaRPr>
          </a:p>
          <a:p>
            <a:pPr indent="0"/>
            <a:r>
              <a:rPr lang="zh-CN" altLang="en-US" sz="1200" b="1">
                <a:solidFill>
                  <a:srgbClr val="C00000"/>
                </a:solidFill>
                <a:latin typeface="+mn-ea"/>
                <a:cs typeface="+mn-ea"/>
              </a:rPr>
              <a:t>(面临问题):</a:t>
            </a:r>
            <a:r>
              <a:rPr lang="zh-CN" altLang="en-US" sz="1200" b="0">
                <a:latin typeface="+mn-ea"/>
                <a:cs typeface="+mn-ea"/>
              </a:rPr>
              <a:t>在超高分辨率（例如，2K/4K）生成图像会显著增加token的数量，从而导致</a:t>
            </a:r>
            <a:r>
              <a:rPr lang="zh-CN" altLang="en-US" sz="1400" b="1">
                <a:highlight>
                  <a:srgbClr val="FFFF00"/>
                </a:highlight>
                <a:latin typeface="+mn-ea"/>
                <a:cs typeface="+mn-ea"/>
              </a:rPr>
              <a:t>计算需求大幅上升</a:t>
            </a:r>
            <a:r>
              <a:rPr lang="zh-CN" altLang="en-US" sz="1200" b="0">
                <a:latin typeface="+mn-ea"/>
                <a:cs typeface="+mn-ea"/>
              </a:rPr>
              <a:t>。</a:t>
            </a:r>
            <a:endParaRPr lang="zh-CN" altLang="en-US" sz="1200" b="0">
              <a:latin typeface="+mn-ea"/>
              <a:cs typeface="+mn-ea"/>
            </a:endParaRPr>
          </a:p>
          <a:p>
            <a:pPr indent="0"/>
            <a:endParaRPr lang="zh-CN" altLang="en-US" sz="1200" b="0">
              <a:latin typeface="+mn-ea"/>
              <a:cs typeface="+mn-ea"/>
            </a:endParaRPr>
          </a:p>
          <a:p>
            <a:pPr indent="0"/>
            <a:r>
              <a:rPr lang="zh-CN" altLang="en-US" sz="1200" b="1">
                <a:solidFill>
                  <a:srgbClr val="C00000"/>
                </a:solidFill>
                <a:latin typeface="+mn-ea"/>
                <a:cs typeface="+mn-ea"/>
              </a:rPr>
              <a:t>(目的):</a:t>
            </a:r>
            <a:r>
              <a:rPr lang="zh-CN" altLang="en-US" sz="1200" b="1">
                <a:solidFill>
                  <a:srgbClr val="0070C0"/>
                </a:solidFill>
                <a:latin typeface="+mn-ea"/>
                <a:cs typeface="+mn-ea"/>
              </a:rPr>
              <a:t>为了应对这一挑战</a:t>
            </a:r>
            <a:r>
              <a:rPr lang="zh-CN" altLang="en-US" sz="1200" b="0">
                <a:latin typeface="+mn-ea"/>
                <a:cs typeface="+mn-ea"/>
              </a:rPr>
              <a:t>，</a:t>
            </a:r>
            <a:r>
              <a:rPr lang="zh-CN" altLang="en-US" sz="1200" b="1">
                <a:solidFill>
                  <a:srgbClr val="C00000"/>
                </a:solidFill>
                <a:latin typeface="+mn-ea"/>
                <a:cs typeface="+mn-ea"/>
              </a:rPr>
              <a:t>(本文方法):</a:t>
            </a:r>
            <a:r>
              <a:rPr lang="zh-CN" altLang="en-US" sz="1200" b="0">
                <a:latin typeface="+mn-ea"/>
                <a:cs typeface="+mn-ea"/>
              </a:rPr>
              <a:t>引入了一个</a:t>
            </a:r>
            <a:r>
              <a:rPr lang="zh-CN" altLang="en-US" sz="1400" b="1">
                <a:highlight>
                  <a:srgbClr val="FFFF00"/>
                </a:highlight>
                <a:latin typeface="+mn-ea"/>
                <a:cs typeface="+mn-ea"/>
              </a:rPr>
              <a:t>自注意力模块</a:t>
            </a:r>
            <a:r>
              <a:rPr lang="zh-CN" altLang="en-US" sz="1200" b="0">
                <a:latin typeface="+mn-ea"/>
                <a:cs typeface="+mn-ea"/>
              </a:rPr>
              <a:t>，该模块配备了专为</a:t>
            </a:r>
            <a:r>
              <a:rPr lang="zh-CN" altLang="en-US" sz="1400" b="1">
                <a:highlight>
                  <a:srgbClr val="FFFF00"/>
                </a:highlight>
                <a:latin typeface="+mn-ea"/>
                <a:cs typeface="+mn-ea"/>
              </a:rPr>
              <a:t>扩散变换器（DiT）框架</a:t>
            </a:r>
            <a:r>
              <a:rPr lang="zh-CN" altLang="en-US" sz="1200" b="0">
                <a:latin typeface="+mn-ea"/>
                <a:cs typeface="+mn-ea"/>
              </a:rPr>
              <a:t>量身定做的键（Key）和值（Value）token压缩。具体来说，使用</a:t>
            </a:r>
            <a:r>
              <a:rPr lang="zh-CN" altLang="en-US" sz="1400" b="1">
                <a:highlight>
                  <a:srgbClr val="FFFF00"/>
                </a:highlight>
                <a:latin typeface="+mn-ea"/>
                <a:cs typeface="+mn-ea"/>
              </a:rPr>
              <a:t>步长为2的组卷积</a:t>
            </a:r>
            <a:r>
              <a:rPr lang="zh-CN" altLang="en-US" sz="1200" b="1">
                <a:solidFill>
                  <a:srgbClr val="0070C0"/>
                </a:solidFill>
                <a:latin typeface="+mn-ea"/>
                <a:cs typeface="+mn-ea"/>
              </a:rPr>
              <a:t>来局部聚合键和值</a:t>
            </a:r>
            <a:r>
              <a:rPr lang="zh-CN" altLang="en-US" sz="1200" b="0">
                <a:latin typeface="+mn-ea"/>
                <a:cs typeface="+mn-ea"/>
              </a:rPr>
              <a:t>。采用了一种专门的</a:t>
            </a:r>
            <a:r>
              <a:rPr lang="zh-CN" altLang="en-US" sz="1400" b="1">
                <a:highlight>
                  <a:srgbClr val="FFFF00"/>
                </a:highlight>
                <a:latin typeface="+mn-ea"/>
                <a:cs typeface="+mn-ea"/>
              </a:rPr>
              <a:t>权重初始化方案</a:t>
            </a:r>
            <a:r>
              <a:rPr lang="zh-CN" altLang="en-US" sz="1200" b="0">
                <a:latin typeface="+mn-ea"/>
                <a:cs typeface="+mn-ea"/>
              </a:rPr>
              <a:t>，</a:t>
            </a:r>
            <a:r>
              <a:rPr lang="zh-CN" altLang="en-US" sz="1200" b="1">
                <a:solidFill>
                  <a:srgbClr val="0070C0"/>
                </a:solidFill>
                <a:latin typeface="+mn-ea"/>
                <a:cs typeface="+mn-ea"/>
              </a:rPr>
              <a:t>允许从未使用KV压缩的预训练模型平滑过渡</a:t>
            </a:r>
            <a:r>
              <a:rPr lang="zh-CN" altLang="en-US" sz="1200" b="0">
                <a:latin typeface="+mn-ea"/>
                <a:cs typeface="+mn-ea"/>
              </a:rPr>
              <a:t>。</a:t>
            </a:r>
            <a:endParaRPr lang="zh-CN" altLang="en-US" sz="1200" b="0">
              <a:latin typeface="+mn-ea"/>
              <a:cs typeface="+mn-ea"/>
            </a:endParaRPr>
          </a:p>
          <a:p>
            <a:pPr indent="0"/>
            <a:endParaRPr lang="zh-CN" altLang="en-US" sz="1200" b="0">
              <a:latin typeface="+mn-ea"/>
              <a:cs typeface="+mn-ea"/>
            </a:endParaRPr>
          </a:p>
          <a:p>
            <a:pPr indent="0"/>
            <a:r>
              <a:rPr lang="zh-CN" altLang="en-US" sz="1200" b="1">
                <a:solidFill>
                  <a:srgbClr val="C00000"/>
                </a:solidFill>
                <a:latin typeface="+mn-ea"/>
                <a:cs typeface="+mn-ea"/>
              </a:rPr>
              <a:t>(改进效果):</a:t>
            </a:r>
            <a:r>
              <a:rPr lang="zh-CN" altLang="en-US" sz="1200" b="0">
                <a:latin typeface="+mn-ea"/>
                <a:cs typeface="+mn-ea"/>
              </a:rPr>
              <a:t>有效地</a:t>
            </a:r>
            <a:r>
              <a:rPr lang="zh-CN" altLang="en-US" sz="1400" b="1">
                <a:highlight>
                  <a:srgbClr val="FFFF00"/>
                </a:highlight>
                <a:latin typeface="+mn-ea"/>
                <a:cs typeface="+mn-ea"/>
              </a:rPr>
              <a:t>减少了</a:t>
            </a:r>
            <a:r>
              <a:rPr lang="zh-CN" altLang="en-US" sz="1200" b="0">
                <a:latin typeface="+mn-ea"/>
                <a:cs typeface="+mn-ea"/>
              </a:rPr>
              <a:t>高分辨率图像生成的</a:t>
            </a:r>
            <a:r>
              <a:rPr lang="zh-CN" altLang="en-US" sz="1400" b="1">
                <a:highlight>
                  <a:srgbClr val="FFFF00"/>
                </a:highlight>
                <a:latin typeface="+mn-ea"/>
                <a:cs typeface="+mn-ea"/>
              </a:rPr>
              <a:t>训练和推理时间</a:t>
            </a:r>
            <a:r>
              <a:rPr lang="zh-CN" altLang="en-US" sz="1200" b="0">
                <a:latin typeface="+mn-ea"/>
                <a:cs typeface="+mn-ea"/>
              </a:rPr>
              <a:t>约34%。</a:t>
            </a:r>
            <a:endParaRPr lang="zh-CN" altLang="en-US" sz="1200" b="0">
              <a:latin typeface="+mn-ea"/>
              <a:cs typeface="+mn-ea"/>
            </a:endParaRPr>
          </a:p>
          <a:p>
            <a:pPr indent="0"/>
            <a:endParaRPr lang="zh-CN" altLang="en-US" sz="1200" b="0">
              <a:latin typeface="+mn-ea"/>
              <a:cs typeface="+mn-ea"/>
            </a:endParaRPr>
          </a:p>
          <a:p>
            <a:pPr indent="0"/>
            <a:r>
              <a:rPr lang="en-US" altLang="zh-CN" sz="1200" b="1">
                <a:solidFill>
                  <a:srgbClr val="C00000"/>
                </a:solidFill>
                <a:latin typeface="+mn-ea"/>
                <a:cs typeface="+mn-ea"/>
                <a:sym typeface="+mn-ea"/>
              </a:rPr>
              <a:t>3</a:t>
            </a:r>
            <a:r>
              <a:rPr lang="zh-CN" altLang="en-US" sz="1200" b="1">
                <a:solidFill>
                  <a:srgbClr val="C00000"/>
                </a:solidFill>
                <a:latin typeface="+mn-ea"/>
                <a:cs typeface="+mn-ea"/>
                <a:sym typeface="+mn-ea"/>
              </a:rPr>
              <a:t>、</a:t>
            </a:r>
            <a:r>
              <a:rPr lang="zh-CN" altLang="en-US" sz="1200" b="1">
                <a:solidFill>
                  <a:srgbClr val="C00000"/>
                </a:solidFill>
                <a:latin typeface="+mn-ea"/>
                <a:cs typeface="+mn-ea"/>
              </a:rPr>
              <a:t>弱到强训练策略</a:t>
            </a:r>
            <a:r>
              <a:rPr lang="zh-CN" altLang="en-US" sz="1200" b="0">
                <a:latin typeface="+mn-ea"/>
                <a:cs typeface="+mn-ea"/>
              </a:rPr>
              <a:t>：</a:t>
            </a:r>
            <a:r>
              <a:rPr lang="zh-CN" altLang="en-US" sz="1200" b="1">
                <a:solidFill>
                  <a:srgbClr val="C00000"/>
                </a:solidFill>
                <a:latin typeface="+mn-ea"/>
                <a:cs typeface="+mn-ea"/>
                <a:sym typeface="+mn-ea"/>
              </a:rPr>
              <a:t>(目的):</a:t>
            </a:r>
            <a:r>
              <a:rPr lang="zh-CN" altLang="en-US" sz="1200" b="1">
                <a:solidFill>
                  <a:srgbClr val="0070C0"/>
                </a:solidFill>
                <a:latin typeface="+mn-ea"/>
                <a:cs typeface="+mn-ea"/>
                <a:sym typeface="+mn-ea"/>
              </a:rPr>
              <a:t>为了</a:t>
            </a:r>
            <a:r>
              <a:rPr lang="zh-CN" altLang="en-US" sz="1200" b="1">
                <a:solidFill>
                  <a:srgbClr val="0070C0"/>
                </a:solidFill>
                <a:latin typeface="+mn-ea"/>
                <a:cs typeface="+mn-ea"/>
              </a:rPr>
              <a:t>高效地从一个弱模型迅速适应到一个强模型。</a:t>
            </a:r>
            <a:endParaRPr lang="zh-CN" altLang="en-US" sz="1200" b="1">
              <a:solidFill>
                <a:srgbClr val="0070C0"/>
              </a:solidFill>
              <a:latin typeface="+mn-ea"/>
              <a:cs typeface="+mn-ea"/>
            </a:endParaRPr>
          </a:p>
          <a:p>
            <a:pPr indent="0"/>
            <a:r>
              <a:rPr lang="zh-CN" altLang="en-US" sz="1200" b="1">
                <a:solidFill>
                  <a:srgbClr val="C00000"/>
                </a:solidFill>
                <a:latin typeface="+mn-ea"/>
                <a:cs typeface="+mn-ea"/>
              </a:rPr>
              <a:t>（1）</a:t>
            </a:r>
            <a:r>
              <a:rPr lang="zh-CN" altLang="en-US" sz="1200" b="0">
                <a:latin typeface="+mn-ea"/>
                <a:cs typeface="+mn-ea"/>
              </a:rPr>
              <a:t>替换为更强大的变分自编码器（VAE）</a:t>
            </a:r>
            <a:endParaRPr lang="zh-CN" altLang="en-US" sz="1200" b="0">
              <a:latin typeface="+mn-ea"/>
              <a:cs typeface="+mn-ea"/>
            </a:endParaRPr>
          </a:p>
          <a:p>
            <a:pPr indent="0"/>
            <a:r>
              <a:rPr lang="zh-CN" altLang="en-US" sz="1200" b="1">
                <a:solidFill>
                  <a:srgbClr val="C00000"/>
                </a:solidFill>
                <a:latin typeface="+mn-ea"/>
                <a:cs typeface="+mn-ea"/>
              </a:rPr>
              <a:t>（2）</a:t>
            </a:r>
            <a:r>
              <a:rPr lang="zh-CN" altLang="en-US" sz="1200" b="0">
                <a:latin typeface="+mn-ea"/>
                <a:cs typeface="+mn-ea"/>
              </a:rPr>
              <a:t>从低分辨率到高分辨率的缩放</a:t>
            </a:r>
            <a:endParaRPr lang="zh-CN" altLang="en-US" sz="1200" b="0">
              <a:latin typeface="+mn-ea"/>
              <a:cs typeface="+mn-ea"/>
            </a:endParaRPr>
          </a:p>
          <a:p>
            <a:pPr indent="0"/>
            <a:r>
              <a:rPr lang="zh-CN" altLang="en-US" sz="1200" b="1">
                <a:solidFill>
                  <a:srgbClr val="C00000"/>
                </a:solidFill>
                <a:latin typeface="+mn-ea"/>
                <a:cs typeface="+mn-ea"/>
              </a:rPr>
              <a:t>（3）</a:t>
            </a:r>
            <a:r>
              <a:rPr lang="zh-CN" altLang="en-US" sz="1200" b="0">
                <a:latin typeface="+mn-ea"/>
                <a:cs typeface="+mn-ea"/>
              </a:rPr>
              <a:t>从没有键值（KV）压缩的模型演进到</a:t>
            </a:r>
            <a:r>
              <a:rPr lang="zh-CN" altLang="en-US" sz="1400" b="1">
                <a:highlight>
                  <a:srgbClr val="FFFF00"/>
                </a:highlight>
                <a:latin typeface="+mn-ea"/>
                <a:cs typeface="+mn-ea"/>
              </a:rPr>
              <a:t>具有KV压缩</a:t>
            </a:r>
            <a:r>
              <a:rPr lang="zh-CN" altLang="en-US" sz="1200" b="0">
                <a:latin typeface="+mn-ea"/>
                <a:cs typeface="+mn-ea"/>
              </a:rPr>
              <a:t>的模型。</a:t>
            </a:r>
            <a:endParaRPr lang="zh-CN" altLang="en-US" sz="1200" b="0">
              <a:latin typeface="+mn-ea"/>
              <a:cs typeface="+mn-ea"/>
            </a:endParaRPr>
          </a:p>
        </p:txBody>
      </p:sp>
      <p:sp>
        <p:nvSpPr>
          <p:cNvPr id="4" name="文本框 3"/>
          <p:cNvSpPr txBox="1"/>
          <p:nvPr/>
        </p:nvSpPr>
        <p:spPr>
          <a:xfrm>
            <a:off x="0" y="5995670"/>
            <a:ext cx="5950585" cy="645160"/>
          </a:xfrm>
          <a:prstGeom prst="rect">
            <a:avLst/>
          </a:prstGeom>
          <a:noFill/>
        </p:spPr>
        <p:txBody>
          <a:bodyPr wrap="square" rtlCol="0">
            <a:spAutoFit/>
          </a:bodyPr>
          <a:p>
            <a:r>
              <a:rPr lang="zh-CN" altLang="en-US" sz="1200" b="1">
                <a:highlight>
                  <a:srgbClr val="FF00FF"/>
                </a:highlight>
              </a:rPr>
              <a:t>图3</a:t>
            </a:r>
            <a:r>
              <a:rPr lang="zh-CN" altLang="en-US" sz="1200"/>
              <a:t>：PixArt-Σ与开源模型（例如，PixArt-α和SDXL）的比较：与PixArt-α相比，PixArt-Σ提高了肖像的真实感和语义分析的能力。与SDXL相比，我们的方法更能够遵循用户指令。关键词以蓝色高亮显示。</a:t>
            </a:r>
            <a:endParaRPr lang="zh-CN" altLang="en-US" sz="1200"/>
          </a:p>
        </p:txBody>
      </p:sp>
      <p:pic>
        <p:nvPicPr>
          <p:cNvPr id="5" name="图片 3"/>
          <p:cNvPicPr>
            <a:picLocks noChangeAspect="1"/>
          </p:cNvPicPr>
          <p:nvPr>
            <p:custDataLst>
              <p:tags r:id="rId1"/>
            </p:custDataLst>
          </p:nvPr>
        </p:nvPicPr>
        <p:blipFill>
          <a:blip r:embed="rId2"/>
          <a:srcRect b="2810"/>
          <a:stretch>
            <a:fillRect/>
          </a:stretch>
        </p:blipFill>
        <p:spPr>
          <a:xfrm>
            <a:off x="494665" y="368300"/>
            <a:ext cx="4732655" cy="5568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4"/>
          <p:cNvPicPr>
            <a:picLocks noChangeAspect="1"/>
          </p:cNvPicPr>
          <p:nvPr>
            <p:custDataLst>
              <p:tags r:id="rId1"/>
            </p:custDataLst>
          </p:nvPr>
        </p:nvPicPr>
        <p:blipFill>
          <a:blip r:embed="rId2"/>
          <a:srcRect b="2588"/>
          <a:stretch>
            <a:fillRect/>
          </a:stretch>
        </p:blipFill>
        <p:spPr>
          <a:xfrm>
            <a:off x="563245" y="631825"/>
            <a:ext cx="5093335" cy="5365750"/>
          </a:xfrm>
          <a:prstGeom prst="rect">
            <a:avLst/>
          </a:prstGeom>
          <a:noFill/>
          <a:ln>
            <a:noFill/>
          </a:ln>
        </p:spPr>
      </p:pic>
      <p:sp>
        <p:nvSpPr>
          <p:cNvPr id="2" name="文本框 1"/>
          <p:cNvSpPr txBox="1"/>
          <p:nvPr>
            <p:custDataLst>
              <p:tags r:id="rId3"/>
            </p:custDataLst>
          </p:nvPr>
        </p:nvSpPr>
        <p:spPr>
          <a:xfrm>
            <a:off x="0" y="0"/>
            <a:ext cx="4064000" cy="368300"/>
          </a:xfrm>
          <a:prstGeom prst="rect">
            <a:avLst/>
          </a:prstGeom>
          <a:noFill/>
        </p:spPr>
        <p:txBody>
          <a:bodyPr wrap="square" rtlCol="0">
            <a:spAutoFit/>
          </a:bodyPr>
          <a:p>
            <a:r>
              <a:rPr lang="zh-CN" altLang="en-US"/>
              <a:t>引言</a:t>
            </a:r>
            <a:endParaRPr lang="zh-CN" altLang="en-US"/>
          </a:p>
        </p:txBody>
      </p:sp>
      <p:sp>
        <p:nvSpPr>
          <p:cNvPr id="100" name="文本框 99"/>
          <p:cNvSpPr txBox="1"/>
          <p:nvPr/>
        </p:nvSpPr>
        <p:spPr>
          <a:xfrm>
            <a:off x="563245" y="6094095"/>
            <a:ext cx="5092700" cy="645160"/>
          </a:xfrm>
          <a:prstGeom prst="rect">
            <a:avLst/>
          </a:prstGeom>
          <a:noFill/>
          <a:ln w="9525">
            <a:noFill/>
          </a:ln>
        </p:spPr>
        <p:txBody>
          <a:bodyPr wrap="square">
            <a:spAutoFit/>
          </a:bodyPr>
          <a:p>
            <a:pPr indent="0"/>
            <a:r>
              <a:rPr lang="zh-CN" sz="1200" b="1">
                <a:highlight>
                  <a:srgbClr val="FF00FF"/>
                </a:highlight>
                <a:latin typeface="+mn-ea"/>
                <a:cs typeface="+mn-ea"/>
              </a:rPr>
              <a:t>图</a:t>
            </a:r>
            <a:r>
              <a:rPr lang="en-US" sz="1200" b="1">
                <a:highlight>
                  <a:srgbClr val="FF00FF"/>
                </a:highlight>
                <a:latin typeface="+mn-ea"/>
                <a:cs typeface="+mn-ea"/>
              </a:rPr>
              <a:t>4</a:t>
            </a:r>
            <a:r>
              <a:rPr lang="zh-CN" sz="1200" b="0">
                <a:latin typeface="+mn-ea"/>
                <a:cs typeface="+mn-ea"/>
              </a:rPr>
              <a:t>：将</a:t>
            </a:r>
            <a:r>
              <a:rPr lang="en-US" sz="1200" b="0">
                <a:latin typeface="+mn-ea"/>
                <a:cs typeface="+mn-ea"/>
              </a:rPr>
              <a:t>PixArt-</a:t>
            </a:r>
            <a:r>
              <a:rPr lang="zh-CN" sz="1200" b="0">
                <a:latin typeface="+mn-ea"/>
                <a:cs typeface="+mn-ea"/>
              </a:rPr>
              <a:t>Σ与其他四款文本到图像（</a:t>
            </a:r>
            <a:r>
              <a:rPr lang="en-US" sz="1200" b="0">
                <a:latin typeface="+mn-ea"/>
                <a:cs typeface="+mn-ea"/>
              </a:rPr>
              <a:t>T2I</a:t>
            </a:r>
            <a:r>
              <a:rPr lang="zh-CN" sz="1200" b="0">
                <a:latin typeface="+mn-ea"/>
                <a:cs typeface="+mn-ea"/>
              </a:rPr>
              <a:t>）产品进行比较：</a:t>
            </a:r>
            <a:r>
              <a:rPr lang="en-US" sz="1200" b="0">
                <a:latin typeface="+mn-ea"/>
                <a:cs typeface="+mn-ea"/>
              </a:rPr>
              <a:t>Firefly 2</a:t>
            </a:r>
            <a:r>
              <a:rPr lang="zh-CN" sz="1200" b="0">
                <a:latin typeface="+mn-ea"/>
                <a:cs typeface="+mn-ea"/>
              </a:rPr>
              <a:t>、</a:t>
            </a:r>
            <a:r>
              <a:rPr lang="en-US" sz="1200" b="0">
                <a:latin typeface="+mn-ea"/>
                <a:cs typeface="+mn-ea"/>
              </a:rPr>
              <a:t>Imagen 2</a:t>
            </a:r>
            <a:r>
              <a:rPr lang="zh-CN" sz="1200" b="0">
                <a:latin typeface="+mn-ea"/>
                <a:cs typeface="+mn-ea"/>
              </a:rPr>
              <a:t>、</a:t>
            </a:r>
            <a:r>
              <a:rPr lang="en-US" sz="1200" b="0">
                <a:latin typeface="+mn-ea"/>
                <a:cs typeface="+mn-ea"/>
              </a:rPr>
              <a:t>Dalle 3</a:t>
            </a:r>
            <a:r>
              <a:rPr lang="zh-CN" sz="1200" b="0">
                <a:latin typeface="+mn-ea"/>
                <a:cs typeface="+mn-ea"/>
              </a:rPr>
              <a:t>和</a:t>
            </a:r>
            <a:r>
              <a:rPr lang="en-US" sz="1200" b="0">
                <a:latin typeface="+mn-ea"/>
                <a:cs typeface="+mn-ea"/>
              </a:rPr>
              <a:t>Midjourney 6</a:t>
            </a:r>
            <a:r>
              <a:rPr lang="zh-CN" sz="1200" b="0">
                <a:latin typeface="+mn-ea"/>
                <a:cs typeface="+mn-ea"/>
              </a:rPr>
              <a:t>。由</a:t>
            </a:r>
            <a:r>
              <a:rPr lang="en-US" sz="1200" b="0">
                <a:latin typeface="+mn-ea"/>
                <a:cs typeface="+mn-ea"/>
              </a:rPr>
              <a:t>PixArt-</a:t>
            </a:r>
            <a:r>
              <a:rPr lang="zh-CN" sz="1200" b="0">
                <a:latin typeface="+mn-ea"/>
                <a:cs typeface="+mn-ea"/>
              </a:rPr>
              <a:t>Σ生成的图像与这些商业产品具有很强的竞争力。</a:t>
            </a:r>
            <a:endParaRPr lang="zh-CN" altLang="en-US" sz="1200" b="0">
              <a:latin typeface="+mn-ea"/>
              <a:cs typeface="+mn-ea"/>
            </a:endParaRPr>
          </a:p>
        </p:txBody>
      </p:sp>
      <p:sp>
        <p:nvSpPr>
          <p:cNvPr id="3" name="文本框 2"/>
          <p:cNvSpPr txBox="1"/>
          <p:nvPr/>
        </p:nvSpPr>
        <p:spPr>
          <a:xfrm>
            <a:off x="7086600" y="1490980"/>
            <a:ext cx="4064000" cy="2553335"/>
          </a:xfrm>
          <a:prstGeom prst="rect">
            <a:avLst/>
          </a:prstGeom>
          <a:noFill/>
        </p:spPr>
        <p:txBody>
          <a:bodyPr wrap="square" rtlCol="0">
            <a:spAutoFit/>
          </a:bodyPr>
          <a:p>
            <a:r>
              <a:rPr lang="en-US" altLang="zh-CN" sz="1200" b="1">
                <a:solidFill>
                  <a:srgbClr val="C00000"/>
                </a:solidFill>
              </a:rPr>
              <a:t>(</a:t>
            </a:r>
            <a:r>
              <a:rPr lang="zh-CN" altLang="en-US" sz="1200" b="1">
                <a:solidFill>
                  <a:srgbClr val="C00000"/>
                </a:solidFill>
              </a:rPr>
              <a:t>最终效果</a:t>
            </a:r>
            <a:r>
              <a:rPr lang="en-US" altLang="zh-CN" sz="1200" b="1">
                <a:solidFill>
                  <a:srgbClr val="C00000"/>
                </a:solidFill>
              </a:rPr>
              <a:t>)</a:t>
            </a:r>
            <a:r>
              <a:rPr lang="zh-CN" altLang="en-US" sz="1200" b="1">
                <a:solidFill>
                  <a:srgbClr val="C00000"/>
                </a:solidFill>
              </a:rPr>
              <a:t>：</a:t>
            </a:r>
            <a:r>
              <a:rPr lang="zh-CN" altLang="en-US" sz="1200"/>
              <a:t>PixArt-Σ在</a:t>
            </a:r>
            <a:r>
              <a:rPr lang="zh-CN" altLang="en-US" sz="1400" b="1">
                <a:highlight>
                  <a:srgbClr val="FFFF00"/>
                </a:highlight>
              </a:rPr>
              <a:t>最小的训练成本和模型参数</a:t>
            </a:r>
            <a:r>
              <a:rPr lang="zh-CN" altLang="en-US" sz="1200"/>
              <a:t>下实现了</a:t>
            </a:r>
            <a:r>
              <a:rPr lang="zh-CN" altLang="en-US" sz="1400" b="1">
                <a:highlight>
                  <a:srgbClr val="FFFF00"/>
                </a:highlight>
              </a:rPr>
              <a:t>高质量4K分辨率</a:t>
            </a:r>
            <a:r>
              <a:rPr lang="zh-CN" altLang="en-US" sz="1200"/>
              <a:t>图像生成。</a:t>
            </a:r>
            <a:endParaRPr lang="zh-CN" altLang="en-US" sz="1200"/>
          </a:p>
          <a:p>
            <a:endParaRPr lang="zh-CN" altLang="en-US" sz="1200"/>
          </a:p>
          <a:p>
            <a:r>
              <a:rPr lang="en-US" altLang="zh-CN" sz="1200" b="1">
                <a:solidFill>
                  <a:srgbClr val="C00000"/>
                </a:solidFill>
              </a:rPr>
              <a:t>1</a:t>
            </a:r>
            <a:r>
              <a:rPr lang="zh-CN" altLang="en-US" sz="1200" b="1">
                <a:solidFill>
                  <a:srgbClr val="C00000"/>
                </a:solidFill>
              </a:rPr>
              <a:t>、</a:t>
            </a:r>
            <a:r>
              <a:rPr lang="zh-CN" altLang="en-US" sz="1200"/>
              <a:t>从一个预训练模型进行微调，仅使用了PixArt-α所需</a:t>
            </a:r>
            <a:r>
              <a:rPr lang="zh-CN" altLang="en-US" sz="1400" b="1">
                <a:highlight>
                  <a:srgbClr val="FFFF00"/>
                </a:highlight>
              </a:rPr>
              <a:t>GPU日的9%</a:t>
            </a:r>
            <a:r>
              <a:rPr lang="zh-CN" altLang="en-US" sz="1200"/>
              <a:t>就实现了一个强大的1K高分辨率图像生成模型。</a:t>
            </a:r>
            <a:endParaRPr lang="zh-CN" altLang="en-US" sz="1200"/>
          </a:p>
          <a:p>
            <a:endParaRPr lang="zh-CN" altLang="en-US" sz="1200"/>
          </a:p>
          <a:p>
            <a:r>
              <a:rPr lang="en-US" altLang="zh-CN" sz="1200" b="1">
                <a:solidFill>
                  <a:srgbClr val="C00000"/>
                </a:solidFill>
              </a:rPr>
              <a:t>2</a:t>
            </a:r>
            <a:r>
              <a:rPr lang="zh-CN" altLang="en-US" sz="1200" b="1">
                <a:solidFill>
                  <a:srgbClr val="C00000"/>
                </a:solidFill>
              </a:rPr>
              <a:t>、</a:t>
            </a:r>
            <a:r>
              <a:rPr lang="zh-CN" altLang="en-US" sz="1200"/>
              <a:t>仅使用了</a:t>
            </a:r>
            <a:r>
              <a:rPr lang="zh-CN" altLang="en-US" sz="1400" b="1">
                <a:highlight>
                  <a:srgbClr val="FFFF00"/>
                </a:highlight>
              </a:rPr>
              <a:t>0.6B参数</a:t>
            </a:r>
            <a:r>
              <a:rPr lang="zh-CN" altLang="en-US" sz="1200"/>
              <a:t>，而SDXL和SD Cascade分别使用了</a:t>
            </a:r>
            <a:r>
              <a:rPr lang="zh-CN" altLang="en-US" sz="1400" b="1">
                <a:highlight>
                  <a:srgbClr val="FFFF00"/>
                </a:highlight>
              </a:rPr>
              <a:t>2.6B</a:t>
            </a:r>
            <a:r>
              <a:rPr lang="zh-CN" altLang="en-US" sz="1200"/>
              <a:t>和</a:t>
            </a:r>
            <a:r>
              <a:rPr lang="zh-CN" altLang="en-US" sz="1400" b="1">
                <a:highlight>
                  <a:srgbClr val="FFFF00"/>
                </a:highlight>
              </a:rPr>
              <a:t>5.1B</a:t>
            </a:r>
            <a:r>
              <a:rPr lang="zh-CN" altLang="en-US" sz="1200"/>
              <a:t>参数。由PixArt-Σ生成的图像具有与当前</a:t>
            </a:r>
            <a:r>
              <a:rPr lang="zh-CN" altLang="en-US" sz="1400" b="1">
                <a:highlight>
                  <a:srgbClr val="FFFF00"/>
                </a:highlight>
              </a:rPr>
              <a:t>顶级T2I产品</a:t>
            </a:r>
            <a:r>
              <a:rPr lang="zh-CN" altLang="en-US" sz="1200"/>
              <a:t>（如DALL·E 3和MJV6）</a:t>
            </a:r>
            <a:r>
              <a:rPr lang="zh-CN" altLang="en-US" sz="1400" b="1">
                <a:highlight>
                  <a:srgbClr val="FFFF00"/>
                </a:highlight>
              </a:rPr>
              <a:t>相媲美的美学质量</a:t>
            </a:r>
            <a:r>
              <a:rPr lang="zh-CN" altLang="en-US" sz="1200"/>
              <a:t>（如</a:t>
            </a:r>
            <a:r>
              <a:rPr lang="zh-CN" altLang="en-US" sz="1200" b="1">
                <a:highlight>
                  <a:srgbClr val="FF00FF"/>
                </a:highlight>
              </a:rPr>
              <a:t>图4</a:t>
            </a:r>
            <a:r>
              <a:rPr lang="zh-CN" altLang="en-US" sz="1200"/>
              <a:t>所示）。此外，PixArt-Σ还展示了与文本提示进行</a:t>
            </a:r>
            <a:r>
              <a:rPr lang="zh-CN" altLang="en-US" sz="1400" b="1">
                <a:highlight>
                  <a:srgbClr val="FFFF00"/>
                </a:highlight>
              </a:rPr>
              <a:t>精细对齐的能力</a:t>
            </a:r>
            <a:r>
              <a:rPr lang="zh-CN" altLang="en-US" sz="1200"/>
              <a:t>（如</a:t>
            </a:r>
            <a:r>
              <a:rPr lang="zh-CN" altLang="en-US" sz="1200" b="1">
                <a:highlight>
                  <a:srgbClr val="FF00FF"/>
                </a:highlight>
              </a:rPr>
              <a:t>图2</a:t>
            </a:r>
            <a:r>
              <a:rPr lang="zh-CN" altLang="en-US" sz="1200"/>
              <a:t>和</a:t>
            </a:r>
            <a:r>
              <a:rPr lang="zh-CN" altLang="en-US" sz="1200" b="1">
                <a:highlight>
                  <a:srgbClr val="FF00FF"/>
                </a:highlight>
              </a:rPr>
              <a:t>3</a:t>
            </a:r>
            <a:r>
              <a:rPr lang="zh-CN" altLang="en-US" sz="1200"/>
              <a:t>所示）。</a:t>
            </a:r>
            <a:endParaRPr lang="zh-CN" alt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0" y="0"/>
            <a:ext cx="4064000" cy="368300"/>
          </a:xfrm>
          <a:prstGeom prst="rect">
            <a:avLst/>
          </a:prstGeom>
          <a:noFill/>
        </p:spPr>
        <p:txBody>
          <a:bodyPr wrap="square" rtlCol="0">
            <a:spAutoFit/>
          </a:bodyPr>
          <a:p>
            <a:r>
              <a:rPr lang="zh-CN" altLang="en-US"/>
              <a:t>相关工作</a:t>
            </a:r>
            <a:endParaRPr lang="zh-CN" altLang="en-US"/>
          </a:p>
        </p:txBody>
      </p:sp>
      <p:sp>
        <p:nvSpPr>
          <p:cNvPr id="3" name="文本框 2"/>
          <p:cNvSpPr txBox="1"/>
          <p:nvPr/>
        </p:nvSpPr>
        <p:spPr>
          <a:xfrm>
            <a:off x="5916295" y="654685"/>
            <a:ext cx="5601335" cy="5908040"/>
          </a:xfrm>
          <a:prstGeom prst="rect">
            <a:avLst/>
          </a:prstGeom>
          <a:noFill/>
        </p:spPr>
        <p:txBody>
          <a:bodyPr wrap="square" rtlCol="0">
            <a:spAutoFit/>
          </a:bodyPr>
          <a:p>
            <a:r>
              <a:rPr lang="zh-CN" altLang="en-US" sz="1200" b="1">
                <a:solidFill>
                  <a:srgbClr val="C00000"/>
                </a:solidFill>
              </a:rPr>
              <a:t>扩散变换器</a:t>
            </a:r>
            <a:r>
              <a:rPr lang="zh-CN" altLang="en-US" sz="1200"/>
              <a:t>：</a:t>
            </a:r>
            <a:endParaRPr lang="zh-CN" altLang="en-US" sz="1200"/>
          </a:p>
          <a:p>
            <a:r>
              <a:rPr lang="en-US" altLang="zh-CN" sz="1200" b="1">
                <a:solidFill>
                  <a:srgbClr val="C00000"/>
                </a:solidFill>
              </a:rPr>
              <a:t>(</a:t>
            </a:r>
            <a:r>
              <a:rPr lang="zh-CN" altLang="en-US" sz="1200" b="1">
                <a:solidFill>
                  <a:srgbClr val="C00000"/>
                </a:solidFill>
              </a:rPr>
              <a:t>最初</a:t>
            </a:r>
            <a:r>
              <a:rPr lang="en-US" altLang="zh-CN" sz="1200" b="1">
                <a:solidFill>
                  <a:srgbClr val="C00000"/>
                </a:solidFill>
              </a:rPr>
              <a:t>):</a:t>
            </a:r>
            <a:r>
              <a:rPr lang="zh-CN" altLang="en-US" sz="1200"/>
              <a:t>在扩散模型领域内，DiT</a:t>
            </a:r>
            <a:r>
              <a:rPr lang="en-US" altLang="zh-CN" sz="1200"/>
              <a:t> </a:t>
            </a:r>
            <a:r>
              <a:rPr lang="zh-CN" altLang="en-US" sz="1200"/>
              <a:t>和</a:t>
            </a:r>
            <a:r>
              <a:rPr lang="en-US" altLang="zh-CN" sz="1200"/>
              <a:t> </a:t>
            </a:r>
            <a:r>
              <a:rPr lang="zh-CN" altLang="en-US" sz="1200"/>
              <a:t>UViT</a:t>
            </a:r>
            <a:r>
              <a:rPr lang="en-US" altLang="zh-CN" sz="1200"/>
              <a:t> </a:t>
            </a:r>
            <a:r>
              <a:rPr lang="zh-CN" altLang="en-US" sz="1200"/>
              <a:t>开创性地使用了</a:t>
            </a:r>
            <a:r>
              <a:rPr lang="en-US" altLang="zh-CN" sz="1200"/>
              <a:t> </a:t>
            </a:r>
            <a:r>
              <a:rPr lang="zh-CN" altLang="en-US" sz="1200"/>
              <a:t>Transformer</a:t>
            </a:r>
            <a:r>
              <a:rPr lang="en-US" altLang="zh-CN" sz="1200"/>
              <a:t> </a:t>
            </a:r>
            <a:r>
              <a:rPr lang="zh-CN" altLang="en-US" sz="1200"/>
              <a:t>架构。</a:t>
            </a:r>
            <a:endParaRPr lang="zh-CN" altLang="en-US" sz="1200"/>
          </a:p>
          <a:p>
            <a:r>
              <a:rPr lang="en-US" altLang="zh-CN" sz="1200" b="1">
                <a:solidFill>
                  <a:srgbClr val="C00000"/>
                </a:solidFill>
                <a:sym typeface="+mn-ea"/>
              </a:rPr>
              <a:t>(</a:t>
            </a:r>
            <a:r>
              <a:rPr lang="zh-CN" altLang="en-US" sz="1200" b="1">
                <a:solidFill>
                  <a:srgbClr val="C00000"/>
                </a:solidFill>
                <a:sym typeface="+mn-ea"/>
              </a:rPr>
              <a:t>后续</a:t>
            </a:r>
            <a:r>
              <a:rPr lang="en-US" altLang="zh-CN" sz="1200" b="1">
                <a:solidFill>
                  <a:srgbClr val="C00000"/>
                </a:solidFill>
                <a:sym typeface="+mn-ea"/>
              </a:rPr>
              <a:t>):</a:t>
            </a:r>
            <a:r>
              <a:rPr lang="zh-CN" altLang="en-US" sz="1400" b="1">
                <a:highlight>
                  <a:srgbClr val="FFFF00"/>
                </a:highlight>
              </a:rPr>
              <a:t>DiffiT</a:t>
            </a:r>
            <a:r>
              <a:rPr lang="zh-CN" altLang="en-US" sz="1200"/>
              <a:t>、</a:t>
            </a:r>
            <a:r>
              <a:rPr lang="zh-CN" altLang="en-US" sz="1400" b="1">
                <a:highlight>
                  <a:srgbClr val="FFFF00"/>
                </a:highlight>
              </a:rPr>
              <a:t>SiT</a:t>
            </a:r>
            <a:r>
              <a:rPr lang="zh-CN" altLang="en-US" sz="1200"/>
              <a:t>和</a:t>
            </a:r>
            <a:r>
              <a:rPr lang="zh-CN" altLang="en-US" sz="1400" b="1">
                <a:highlight>
                  <a:srgbClr val="FFFF00"/>
                </a:highlight>
              </a:rPr>
              <a:t>FiT</a:t>
            </a:r>
            <a:r>
              <a:rPr lang="zh-CN" altLang="en-US" sz="1200"/>
              <a:t>，都在</a:t>
            </a:r>
            <a:r>
              <a:rPr lang="zh-CN" altLang="en-US" sz="1400" b="1">
                <a:highlight>
                  <a:srgbClr val="FFFF00"/>
                </a:highlight>
              </a:rPr>
              <a:t>DiT</a:t>
            </a:r>
            <a:r>
              <a:rPr lang="zh-CN" altLang="en-US" sz="1200"/>
              <a:t>的架构基础上进行了改进，而另外一些工作则通过</a:t>
            </a:r>
            <a:r>
              <a:rPr lang="zh-CN" altLang="en-US" sz="1400" b="1">
                <a:highlight>
                  <a:srgbClr val="FFFF00"/>
                </a:highlight>
              </a:rPr>
              <a:t>掩码建模</a:t>
            </a:r>
            <a:r>
              <a:rPr lang="zh-CN" altLang="en-US" sz="1200"/>
              <a:t>技术提高了训练效率。</a:t>
            </a:r>
            <a:r>
              <a:rPr lang="zh-CN" altLang="en-US" sz="1400" b="1">
                <a:highlight>
                  <a:srgbClr val="FFFF00"/>
                </a:highlight>
              </a:rPr>
              <a:t>PixArt-α</a:t>
            </a:r>
            <a:r>
              <a:rPr lang="zh-CN" altLang="en-US" sz="1200"/>
              <a:t>探索了高效的文生图训练方案，</a:t>
            </a:r>
            <a:r>
              <a:rPr lang="zh-CN" altLang="en-US" sz="1400" b="1"/>
              <a:t>实现了第一个能够生成1024px高质量图像的基于Transformer的T2I模型</a:t>
            </a:r>
            <a:r>
              <a:rPr lang="zh-CN" altLang="en-US" sz="1200"/>
              <a:t>。</a:t>
            </a:r>
            <a:r>
              <a:rPr lang="en-US" altLang="zh-CN" sz="1200" b="1">
                <a:solidFill>
                  <a:srgbClr val="C00000"/>
                </a:solidFill>
                <a:sym typeface="+mn-ea"/>
              </a:rPr>
              <a:t>(</a:t>
            </a:r>
            <a:r>
              <a:rPr lang="zh-CN" altLang="en-US" sz="1200" b="1">
                <a:solidFill>
                  <a:srgbClr val="C00000"/>
                </a:solidFill>
                <a:sym typeface="+mn-ea"/>
              </a:rPr>
              <a:t>最近</a:t>
            </a:r>
            <a:r>
              <a:rPr lang="en-US" altLang="zh-CN" sz="1200" b="1">
                <a:solidFill>
                  <a:srgbClr val="C00000"/>
                </a:solidFill>
                <a:sym typeface="+mn-ea"/>
              </a:rPr>
              <a:t>):</a:t>
            </a:r>
            <a:r>
              <a:rPr lang="zh-CN" altLang="en-US" sz="1200"/>
              <a:t>强大的视频生成模型</a:t>
            </a:r>
            <a:r>
              <a:rPr lang="zh-CN" altLang="en-US" sz="1400" b="1">
                <a:highlight>
                  <a:srgbClr val="FFFF00"/>
                </a:highlight>
              </a:rPr>
              <a:t>Sora</a:t>
            </a:r>
            <a:r>
              <a:rPr lang="zh-CN" altLang="en-US" sz="1200"/>
              <a:t>的出现进一步突显了</a:t>
            </a:r>
            <a:r>
              <a:rPr lang="zh-CN" altLang="en-US" sz="1400" b="1">
                <a:highlight>
                  <a:srgbClr val="FFFF00"/>
                </a:highlight>
              </a:rPr>
              <a:t>扩散变换器的潜力</a:t>
            </a:r>
            <a:r>
              <a:rPr lang="zh-CN" altLang="en-US" sz="1200"/>
              <a:t>。</a:t>
            </a:r>
            <a:endParaRPr lang="zh-CN" altLang="en-US" sz="1200"/>
          </a:p>
          <a:p>
            <a:r>
              <a:rPr lang="en-US" altLang="zh-CN" sz="1200" b="1">
                <a:solidFill>
                  <a:srgbClr val="C00000"/>
                </a:solidFill>
              </a:rPr>
              <a:t>(</a:t>
            </a:r>
            <a:r>
              <a:rPr lang="zh-CN" altLang="en-US" sz="1200" b="1">
                <a:solidFill>
                  <a:srgbClr val="C00000"/>
                </a:solidFill>
              </a:rPr>
              <a:t>本文的贡献</a:t>
            </a:r>
            <a:r>
              <a:rPr lang="en-US" altLang="zh-CN" sz="1200" b="1">
                <a:solidFill>
                  <a:srgbClr val="C00000"/>
                </a:solidFill>
              </a:rPr>
              <a:t>)</a:t>
            </a:r>
            <a:r>
              <a:rPr lang="zh-CN" altLang="en-US" sz="1200" b="1">
                <a:solidFill>
                  <a:srgbClr val="C00000"/>
                </a:solidFill>
              </a:rPr>
              <a:t>：</a:t>
            </a:r>
            <a:r>
              <a:rPr lang="zh-CN" altLang="en-US" sz="1200"/>
              <a:t>首次探索使用Transformer架构</a:t>
            </a:r>
            <a:r>
              <a:rPr lang="zh-CN" altLang="en-US" sz="1400" b="1">
                <a:highlight>
                  <a:srgbClr val="FFFF00"/>
                </a:highlight>
              </a:rPr>
              <a:t>直接生成4K超高分辨率图像</a:t>
            </a:r>
            <a:r>
              <a:rPr lang="zh-CN" altLang="en-US" sz="1200"/>
              <a:t>，解决了涉及</a:t>
            </a:r>
            <a:r>
              <a:rPr lang="zh-CN" altLang="en-US" sz="1400" b="1">
                <a:highlight>
                  <a:srgbClr val="FFFF00"/>
                </a:highlight>
              </a:rPr>
              <a:t>长序列token的计算复杂性</a:t>
            </a:r>
            <a:r>
              <a:rPr lang="zh-CN" altLang="en-US" sz="1200"/>
              <a:t>挑战。</a:t>
            </a:r>
            <a:endParaRPr lang="zh-CN" altLang="en-US" sz="1200"/>
          </a:p>
          <a:p>
            <a:endParaRPr lang="zh-CN" altLang="en-US" sz="1200"/>
          </a:p>
          <a:p>
            <a:r>
              <a:rPr lang="zh-CN" altLang="en-US" sz="1200" b="1">
                <a:solidFill>
                  <a:srgbClr val="C00000"/>
                </a:solidFill>
              </a:rPr>
              <a:t>提高图像分辨率由于计算需求的大幅增加而带来挑战</a:t>
            </a:r>
            <a:r>
              <a:rPr lang="zh-CN" altLang="en-US" sz="1200"/>
              <a:t>：</a:t>
            </a:r>
            <a:endParaRPr lang="zh-CN" altLang="en-US" sz="1200"/>
          </a:p>
          <a:p>
            <a:r>
              <a:rPr lang="zh-CN" altLang="en-US" sz="1400" b="1">
                <a:highlight>
                  <a:srgbClr val="FFFF00"/>
                </a:highlight>
              </a:rPr>
              <a:t>Imagen</a:t>
            </a:r>
            <a:r>
              <a:rPr lang="zh-CN" altLang="en-US" sz="1200"/>
              <a:t>、</a:t>
            </a:r>
            <a:r>
              <a:rPr lang="zh-CN" altLang="en-US" sz="1400" b="1">
                <a:highlight>
                  <a:srgbClr val="FFFF00"/>
                </a:highlight>
              </a:rPr>
              <a:t>GigaGAN</a:t>
            </a:r>
            <a:r>
              <a:rPr lang="zh-CN" altLang="en-US" sz="1200"/>
              <a:t>和</a:t>
            </a:r>
            <a:r>
              <a:rPr lang="zh-CN" altLang="en-US" sz="1400" b="1">
                <a:highlight>
                  <a:srgbClr val="FFFF00"/>
                </a:highlight>
              </a:rPr>
              <a:t>Stable Diffusion</a:t>
            </a:r>
            <a:r>
              <a:rPr lang="zh-CN" altLang="en-US" sz="1200"/>
              <a:t>引入了</a:t>
            </a:r>
            <a:r>
              <a:rPr lang="zh-CN" altLang="en-US" sz="1400" b="1">
                <a:highlight>
                  <a:srgbClr val="FFFF00"/>
                </a:highlight>
              </a:rPr>
              <a:t>额外的超分辨率网络</a:t>
            </a:r>
            <a:r>
              <a:rPr lang="zh-CN" altLang="en-US" sz="1200"/>
              <a:t>，而</a:t>
            </a:r>
            <a:r>
              <a:rPr lang="zh-CN" altLang="en-US" sz="1400" b="1">
                <a:highlight>
                  <a:srgbClr val="FFFF00"/>
                </a:highlight>
              </a:rPr>
              <a:t>Stable Cascade</a:t>
            </a:r>
            <a:r>
              <a:rPr lang="zh-CN" altLang="en-US" sz="1200"/>
              <a:t>使用</a:t>
            </a:r>
            <a:r>
              <a:rPr lang="zh-CN" altLang="en-US" sz="1400" b="1">
                <a:highlight>
                  <a:srgbClr val="FFFF00"/>
                </a:highlight>
              </a:rPr>
              <a:t>多个扩散网络</a:t>
            </a:r>
            <a:r>
              <a:rPr lang="zh-CN" altLang="en-US" sz="1200"/>
              <a:t>逐步提高分辨率。</a:t>
            </a:r>
            <a:r>
              <a:rPr lang="en-US" altLang="zh-CN" sz="1200" b="1">
                <a:solidFill>
                  <a:srgbClr val="C00000"/>
                </a:solidFill>
              </a:rPr>
              <a:t>(</a:t>
            </a:r>
            <a:r>
              <a:rPr lang="zh-CN" altLang="en-US" sz="1200" b="1">
                <a:solidFill>
                  <a:srgbClr val="C00000"/>
                </a:solidFill>
              </a:rPr>
              <a:t>局限性</a:t>
            </a:r>
            <a:r>
              <a:rPr lang="en-US" altLang="zh-CN" sz="1200" b="1">
                <a:solidFill>
                  <a:srgbClr val="C00000"/>
                </a:solidFill>
              </a:rPr>
              <a:t>):</a:t>
            </a:r>
            <a:r>
              <a:rPr lang="en-US" altLang="zh-CN" sz="1200"/>
              <a:t>组合模型解决方案可能会引入累积误差</a:t>
            </a:r>
            <a:r>
              <a:rPr lang="zh-CN" altLang="en-US" sz="1200"/>
              <a:t>。</a:t>
            </a:r>
            <a:endParaRPr lang="zh-CN" altLang="en-US" sz="1200"/>
          </a:p>
          <a:p>
            <a:endParaRPr lang="zh-CN" altLang="en-US" sz="1200"/>
          </a:p>
          <a:p>
            <a:r>
              <a:rPr lang="zh-CN" altLang="en-US" sz="1400" b="1">
                <a:highlight>
                  <a:srgbClr val="FFFF00"/>
                </a:highlight>
              </a:rPr>
              <a:t>SDXL</a:t>
            </a:r>
            <a:r>
              <a:rPr lang="zh-CN" altLang="en-US" sz="1200"/>
              <a:t>、</a:t>
            </a:r>
            <a:r>
              <a:rPr lang="zh-CN" altLang="en-US" sz="1400" b="1">
                <a:highlight>
                  <a:srgbClr val="FFFF00"/>
                </a:highlight>
              </a:rPr>
              <a:t>DALL·E 2</a:t>
            </a:r>
            <a:r>
              <a:rPr lang="zh-CN" altLang="en-US" sz="1200"/>
              <a:t>、</a:t>
            </a:r>
            <a:r>
              <a:rPr lang="zh-CN" altLang="en-US" sz="1400" b="1">
                <a:highlight>
                  <a:srgbClr val="FFFF00"/>
                </a:highlight>
              </a:rPr>
              <a:t>Playground</a:t>
            </a:r>
            <a:r>
              <a:rPr lang="zh-CN" altLang="en-US" sz="1200"/>
              <a:t>和</a:t>
            </a:r>
            <a:r>
              <a:rPr lang="zh-CN" altLang="en-US" sz="1400" b="1">
                <a:highlight>
                  <a:srgbClr val="FFFF00"/>
                </a:highlight>
              </a:rPr>
              <a:t>PixArt-α</a:t>
            </a:r>
            <a:r>
              <a:rPr lang="zh-CN" altLang="en-US" sz="1200"/>
              <a:t>等工作尝试</a:t>
            </a:r>
            <a:r>
              <a:rPr lang="zh-CN" altLang="en-US" sz="1400" b="1">
                <a:highlight>
                  <a:srgbClr val="FFFF00"/>
                </a:highlight>
              </a:rPr>
              <a:t>直接使用扩散模型</a:t>
            </a:r>
            <a:r>
              <a:rPr lang="zh-CN" altLang="en-US" sz="1200"/>
              <a:t>生成高分辨率图像。</a:t>
            </a:r>
            <a:r>
              <a:rPr lang="en-US" altLang="zh-CN" sz="1200" b="1">
                <a:solidFill>
                  <a:srgbClr val="C00000"/>
                </a:solidFill>
                <a:sym typeface="+mn-ea"/>
              </a:rPr>
              <a:t>(</a:t>
            </a:r>
            <a:r>
              <a:rPr lang="zh-CN" altLang="en-US" sz="1200" b="1">
                <a:solidFill>
                  <a:srgbClr val="C00000"/>
                </a:solidFill>
                <a:sym typeface="+mn-ea"/>
              </a:rPr>
              <a:t>局限性</a:t>
            </a:r>
            <a:r>
              <a:rPr lang="en-US" altLang="zh-CN" sz="1200" b="1">
                <a:solidFill>
                  <a:srgbClr val="C00000"/>
                </a:solidFill>
                <a:sym typeface="+mn-ea"/>
              </a:rPr>
              <a:t>):</a:t>
            </a:r>
            <a:r>
              <a:rPr lang="zh-CN" altLang="en-US" sz="1200"/>
              <a:t>由于计算复杂性而被限制在生成</a:t>
            </a:r>
            <a:r>
              <a:rPr lang="zh-CN" altLang="en-US" sz="1400" b="1">
                <a:highlight>
                  <a:srgbClr val="FFFF00"/>
                </a:highlight>
              </a:rPr>
              <a:t>最高1024px分辨率</a:t>
            </a:r>
            <a:r>
              <a:rPr lang="zh-CN" altLang="en-US" sz="1200"/>
              <a:t>的图像。</a:t>
            </a:r>
            <a:r>
              <a:rPr lang="en-US" altLang="zh-CN" sz="1200" b="1">
                <a:solidFill>
                  <a:srgbClr val="C00000"/>
                </a:solidFill>
                <a:sym typeface="+mn-ea"/>
              </a:rPr>
              <a:t>(</a:t>
            </a:r>
            <a:r>
              <a:rPr lang="zh-CN" altLang="en-US" sz="1200" b="1">
                <a:solidFill>
                  <a:srgbClr val="C00000"/>
                </a:solidFill>
                <a:sym typeface="+mn-ea"/>
              </a:rPr>
              <a:t>本文的贡献</a:t>
            </a:r>
            <a:r>
              <a:rPr lang="en-US" altLang="zh-CN" sz="1200" b="1">
                <a:solidFill>
                  <a:srgbClr val="C00000"/>
                </a:solidFill>
                <a:sym typeface="+mn-ea"/>
              </a:rPr>
              <a:t>)</a:t>
            </a:r>
            <a:r>
              <a:rPr lang="zh-CN" altLang="en-US" sz="1200" b="1">
                <a:solidFill>
                  <a:srgbClr val="C00000"/>
                </a:solidFill>
                <a:sym typeface="+mn-ea"/>
              </a:rPr>
              <a:t>：</a:t>
            </a:r>
            <a:r>
              <a:rPr lang="zh-CN" altLang="en-US" sz="1200"/>
              <a:t>在本文中，我们将这一界限推向了4K分辨率，显著提升了生成内容的视觉质量。</a:t>
            </a:r>
            <a:endParaRPr lang="zh-CN" altLang="en-US" sz="1200"/>
          </a:p>
          <a:p>
            <a:endParaRPr lang="zh-CN" altLang="en-US" sz="1200"/>
          </a:p>
          <a:p>
            <a:r>
              <a:rPr lang="zh-CN" altLang="en-US" sz="1200" b="1">
                <a:solidFill>
                  <a:srgbClr val="C00000"/>
                </a:solidFill>
              </a:rPr>
              <a:t>高效的Transformer架构</a:t>
            </a:r>
            <a:r>
              <a:rPr lang="zh-CN" altLang="en-US" sz="1200"/>
              <a:t>：Transformer中的自注意力机制随着token数量的增加呈</a:t>
            </a:r>
            <a:r>
              <a:rPr lang="zh-CN" altLang="en-US" sz="1400" b="1">
                <a:highlight>
                  <a:srgbClr val="FFFF00"/>
                </a:highlight>
              </a:rPr>
              <a:t>二次方计算复杂度</a:t>
            </a:r>
            <a:r>
              <a:rPr lang="zh-CN" altLang="en-US" sz="1200"/>
              <a:t>增长，这限制了token数量的扩展。许多工作在这一领域寻求改进：</a:t>
            </a:r>
            <a:endParaRPr lang="zh-CN" altLang="en-US" sz="1200"/>
          </a:p>
          <a:p>
            <a:r>
              <a:rPr lang="en-US" altLang="zh-CN" sz="1200" b="1">
                <a:solidFill>
                  <a:srgbClr val="C00000"/>
                </a:solidFill>
              </a:rPr>
              <a:t>(</a:t>
            </a:r>
            <a:r>
              <a:rPr lang="zh-CN" altLang="en-US" sz="1200" b="1">
                <a:solidFill>
                  <a:srgbClr val="C00000"/>
                </a:solidFill>
              </a:rPr>
              <a:t>1</a:t>
            </a:r>
            <a:r>
              <a:rPr lang="en-US" altLang="zh-CN" sz="1200" b="1">
                <a:solidFill>
                  <a:srgbClr val="C00000"/>
                </a:solidFill>
              </a:rPr>
              <a:t>)</a:t>
            </a:r>
            <a:r>
              <a:rPr lang="zh-CN" altLang="en-US" sz="1200" b="1">
                <a:solidFill>
                  <a:srgbClr val="C00000"/>
                </a:solidFill>
              </a:rPr>
              <a:t>稀疏注意力</a:t>
            </a:r>
            <a:r>
              <a:rPr lang="zh-CN" altLang="en-US" sz="1200"/>
              <a:t>，通过</a:t>
            </a:r>
            <a:r>
              <a:rPr lang="zh-CN" altLang="en-US" sz="1400" b="1">
                <a:highlight>
                  <a:srgbClr val="FFFF00"/>
                </a:highlight>
              </a:rPr>
              <a:t>选择性地处理一部分token</a:t>
            </a:r>
            <a:r>
              <a:rPr lang="zh-CN" altLang="en-US" sz="1200"/>
              <a:t>来减少整体的计算负担。例如，PVT v2使用卷积核压缩key和value的空间，从而降低了计算注意力的复杂性。</a:t>
            </a:r>
            <a:endParaRPr lang="zh-CN" altLang="en-US" sz="1200"/>
          </a:p>
          <a:p>
            <a:r>
              <a:rPr lang="en-US" altLang="zh-CN" sz="1200" b="1">
                <a:solidFill>
                  <a:srgbClr val="C00000"/>
                </a:solidFill>
                <a:sym typeface="+mn-ea"/>
              </a:rPr>
              <a:t>(2)</a:t>
            </a:r>
            <a:r>
              <a:rPr lang="zh-CN" altLang="en-US" sz="1200" b="1">
                <a:solidFill>
                  <a:srgbClr val="C00000"/>
                </a:solidFill>
              </a:rPr>
              <a:t>局部注意力</a:t>
            </a:r>
            <a:r>
              <a:rPr lang="zh-CN" altLang="en-US" sz="1200"/>
              <a:t>，</a:t>
            </a:r>
            <a:r>
              <a:rPr lang="zh-CN" altLang="en-US" sz="1400" b="1">
                <a:highlight>
                  <a:srgbClr val="FFFF00"/>
                </a:highlight>
              </a:rPr>
              <a:t>关注近邻区域内的信息</a:t>
            </a:r>
            <a:r>
              <a:rPr lang="zh-CN" altLang="en-US" sz="1200"/>
              <a:t>；值得注意的是，Swin Transformer利用基于窗口的注意力限制了在指定窗口大小内的计算。</a:t>
            </a:r>
            <a:endParaRPr lang="zh-CN" altLang="en-US" sz="1200"/>
          </a:p>
          <a:p>
            <a:r>
              <a:rPr lang="en-US" altLang="zh-CN" sz="1200" b="1">
                <a:solidFill>
                  <a:srgbClr val="C00000"/>
                </a:solidFill>
                <a:sym typeface="+mn-ea"/>
              </a:rPr>
              <a:t>(3)</a:t>
            </a:r>
            <a:r>
              <a:rPr lang="zh-CN" altLang="en-US" sz="1200" b="1">
                <a:solidFill>
                  <a:srgbClr val="C00000"/>
                </a:solidFill>
              </a:rPr>
              <a:t>低秩/线性注意力</a:t>
            </a:r>
            <a:r>
              <a:rPr lang="zh-CN" altLang="en-US" sz="1200"/>
              <a:t>。Linformer通过</a:t>
            </a:r>
            <a:r>
              <a:rPr lang="zh-CN" altLang="en-US" sz="1400" b="1">
                <a:highlight>
                  <a:srgbClr val="FFFF00"/>
                </a:highlight>
              </a:rPr>
              <a:t>低秩近似</a:t>
            </a:r>
            <a:r>
              <a:rPr lang="zh-CN" altLang="en-US" sz="1200"/>
              <a:t>减少了自注意力机制的计算复杂性。</a:t>
            </a:r>
            <a:endParaRPr lang="zh-CN" altLang="en-US" sz="1200"/>
          </a:p>
          <a:p>
            <a:endParaRPr lang="zh-CN" altLang="en-US" sz="1200"/>
          </a:p>
          <a:p>
            <a:endParaRPr lang="zh-CN" altLang="en-US" sz="1200"/>
          </a:p>
        </p:txBody>
      </p:sp>
      <p:pic>
        <p:nvPicPr>
          <p:cNvPr id="4" name="图片 1"/>
          <p:cNvPicPr>
            <a:picLocks noChangeAspect="1"/>
          </p:cNvPicPr>
          <p:nvPr>
            <p:custDataLst>
              <p:tags r:id="rId2"/>
            </p:custDataLst>
          </p:nvPr>
        </p:nvPicPr>
        <p:blipFill>
          <a:blip r:embed="rId3"/>
          <a:srcRect b="757"/>
          <a:stretch>
            <a:fillRect/>
          </a:stretch>
        </p:blipFill>
        <p:spPr>
          <a:xfrm>
            <a:off x="995680" y="368300"/>
            <a:ext cx="3786505" cy="5872480"/>
          </a:xfrm>
          <a:prstGeom prst="rect">
            <a:avLst/>
          </a:prstGeom>
          <a:noFill/>
          <a:ln>
            <a:noFill/>
          </a:ln>
        </p:spPr>
      </p:pic>
      <p:sp>
        <p:nvSpPr>
          <p:cNvPr id="5" name="文本框 4"/>
          <p:cNvSpPr txBox="1"/>
          <p:nvPr/>
        </p:nvSpPr>
        <p:spPr>
          <a:xfrm>
            <a:off x="68580" y="6308725"/>
            <a:ext cx="6096000" cy="460375"/>
          </a:xfrm>
          <a:prstGeom prst="rect">
            <a:avLst/>
          </a:prstGeom>
          <a:noFill/>
        </p:spPr>
        <p:txBody>
          <a:bodyPr wrap="square" rtlCol="0" anchor="t">
            <a:spAutoFit/>
          </a:bodyPr>
          <a:p>
            <a:r>
              <a:rPr lang="zh-CN" altLang="en-US" sz="1200" b="1">
                <a:highlight>
                  <a:srgbClr val="FF00FF"/>
                </a:highlight>
                <a:sym typeface="+mn-ea"/>
              </a:rPr>
              <a:t>图1</a:t>
            </a:r>
            <a:r>
              <a:rPr lang="zh-CN" altLang="en-US" sz="1200">
                <a:sym typeface="+mn-ea"/>
              </a:rPr>
              <a:t>：由PixArt-Σ生成的图像。该模型能输出具有照片级真实感、高审美价值、极端纵横比、多样风格的图像，并且能够遵循用户指令。</a:t>
            </a:r>
            <a:endParaRPr lang="zh-CN" altLang="en-US" sz="120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0" y="0"/>
            <a:ext cx="4064000" cy="368300"/>
          </a:xfrm>
          <a:prstGeom prst="rect">
            <a:avLst/>
          </a:prstGeom>
          <a:noFill/>
        </p:spPr>
        <p:txBody>
          <a:bodyPr wrap="square" rtlCol="0">
            <a:spAutoFit/>
          </a:bodyPr>
          <a:p>
            <a:r>
              <a:rPr lang="en-US" altLang="zh-CN"/>
              <a:t>3 </a:t>
            </a:r>
            <a:r>
              <a:rPr lang="zh-CN" altLang="en-US"/>
              <a:t>框架</a:t>
            </a:r>
            <a:endParaRPr lang="zh-CN" altLang="en-US"/>
          </a:p>
        </p:txBody>
      </p:sp>
      <p:sp>
        <p:nvSpPr>
          <p:cNvPr id="3" name="文本框 2"/>
          <p:cNvSpPr txBox="1"/>
          <p:nvPr/>
        </p:nvSpPr>
        <p:spPr>
          <a:xfrm>
            <a:off x="5697220" y="662940"/>
            <a:ext cx="5706110" cy="5532755"/>
          </a:xfrm>
          <a:prstGeom prst="rect">
            <a:avLst/>
          </a:prstGeom>
          <a:noFill/>
        </p:spPr>
        <p:txBody>
          <a:bodyPr wrap="square" rtlCol="0">
            <a:noAutofit/>
          </a:bodyPr>
          <a:p>
            <a:r>
              <a:rPr lang="en-US" altLang="zh-CN" sz="1200" b="1">
                <a:solidFill>
                  <a:srgbClr val="C00000"/>
                </a:solidFill>
              </a:rPr>
              <a:t>3.1</a:t>
            </a:r>
            <a:r>
              <a:rPr lang="zh-CN" altLang="en-US" sz="1200" b="1">
                <a:solidFill>
                  <a:srgbClr val="C00000"/>
                </a:solidFill>
              </a:rPr>
              <a:t>数据</a:t>
            </a:r>
            <a:endParaRPr lang="zh-CN" altLang="en-US" sz="1200" b="1">
              <a:solidFill>
                <a:srgbClr val="C00000"/>
              </a:solidFill>
            </a:endParaRPr>
          </a:p>
          <a:p>
            <a:r>
              <a:rPr lang="en-US" altLang="zh-CN" sz="1200" b="1">
                <a:solidFill>
                  <a:srgbClr val="C00000"/>
                </a:solidFill>
              </a:rPr>
              <a:t>1</a:t>
            </a:r>
            <a:r>
              <a:rPr lang="zh-CN" altLang="en-US" sz="1200" b="1">
                <a:solidFill>
                  <a:srgbClr val="C00000"/>
                </a:solidFill>
              </a:rPr>
              <a:t>、提升数据集的审美质量</a:t>
            </a:r>
            <a:r>
              <a:rPr lang="zh-CN" altLang="en-US" sz="1200"/>
              <a:t>：将内部数据从1400万扩展到3300万。分别将这两个数据集命名为内部-α和内部-Σ。</a:t>
            </a:r>
            <a:endParaRPr lang="zh-CN" altLang="en-US" sz="1200"/>
          </a:p>
          <a:p>
            <a:endParaRPr lang="zh-CN" altLang="en-US" sz="1200"/>
          </a:p>
          <a:p>
            <a:r>
              <a:rPr lang="en-US" altLang="zh-CN" sz="1200" b="1">
                <a:solidFill>
                  <a:srgbClr val="C00000"/>
                </a:solidFill>
              </a:rPr>
              <a:t>(</a:t>
            </a:r>
            <a:r>
              <a:rPr lang="zh-CN" altLang="en-US" sz="1200" b="1">
                <a:solidFill>
                  <a:srgbClr val="C00000"/>
                </a:solidFill>
              </a:rPr>
              <a:t>局限性</a:t>
            </a:r>
            <a:r>
              <a:rPr lang="en-US" altLang="zh-CN" sz="1200" b="1">
                <a:solidFill>
                  <a:srgbClr val="C00000"/>
                </a:solidFill>
              </a:rPr>
              <a:t>):</a:t>
            </a:r>
            <a:r>
              <a:rPr lang="zh-CN" altLang="en-US" sz="1200"/>
              <a:t>与目前可用的开源模型（如SD v1.5使用的20亿数据）相比，</a:t>
            </a:r>
            <a:r>
              <a:rPr lang="zh-CN" altLang="en-US" sz="1400" b="1">
                <a:highlight>
                  <a:srgbClr val="FFFF00"/>
                </a:highlight>
              </a:rPr>
              <a:t>这种扩展仍显不足</a:t>
            </a:r>
            <a:r>
              <a:rPr lang="zh-CN" altLang="en-US" sz="1200"/>
              <a:t>。</a:t>
            </a:r>
            <a:endParaRPr lang="zh-CN" altLang="en-US" sz="1200"/>
          </a:p>
          <a:p>
            <a:endParaRPr lang="zh-CN" altLang="en-US" sz="1200"/>
          </a:p>
          <a:p>
            <a:r>
              <a:rPr lang="en-US" altLang="zh-CN" sz="1200" b="1">
                <a:solidFill>
                  <a:srgbClr val="C00000"/>
                </a:solidFill>
                <a:sym typeface="+mn-ea"/>
              </a:rPr>
              <a:t>(</a:t>
            </a:r>
            <a:r>
              <a:rPr lang="zh-CN" altLang="en-US" sz="1200" b="1">
                <a:solidFill>
                  <a:srgbClr val="C00000"/>
                </a:solidFill>
                <a:sym typeface="+mn-ea"/>
              </a:rPr>
              <a:t>本文贡献</a:t>
            </a:r>
            <a:r>
              <a:rPr lang="en-US" altLang="zh-CN" sz="1200" b="1">
                <a:solidFill>
                  <a:srgbClr val="C00000"/>
                </a:solidFill>
                <a:sym typeface="+mn-ea"/>
              </a:rPr>
              <a:t>):</a:t>
            </a:r>
            <a:r>
              <a:rPr lang="zh-CN" altLang="en-US" sz="1200"/>
              <a:t>证明了即便是</a:t>
            </a:r>
            <a:r>
              <a:rPr lang="zh-CN" altLang="en-US" sz="1400" b="1">
                <a:highlight>
                  <a:srgbClr val="FFFF00"/>
                </a:highlight>
              </a:rPr>
              <a:t>数据量有限</a:t>
            </a:r>
            <a:r>
              <a:rPr lang="zh-CN" altLang="en-US" sz="1200"/>
              <a:t>，通过</a:t>
            </a:r>
            <a:r>
              <a:rPr lang="zh-CN" altLang="en-US" sz="1400" b="1">
                <a:highlight>
                  <a:srgbClr val="FFFF00"/>
                </a:highlight>
              </a:rPr>
              <a:t>有效的训练策略</a:t>
            </a:r>
            <a:r>
              <a:rPr lang="zh-CN" altLang="en-US" sz="1200"/>
              <a:t>依然可以获得</a:t>
            </a:r>
            <a:r>
              <a:rPr lang="zh-CN" altLang="en-US" sz="1400" b="1">
                <a:highlight>
                  <a:srgbClr val="FFFF00"/>
                </a:highlight>
              </a:rPr>
              <a:t>强大</a:t>
            </a:r>
            <a:r>
              <a:rPr lang="zh-CN" altLang="en-US" sz="1200"/>
              <a:t>的文本到图像（T2I）模型。</a:t>
            </a:r>
            <a:endParaRPr lang="zh-CN" altLang="en-US" sz="1200"/>
          </a:p>
          <a:p>
            <a:endParaRPr lang="zh-CN" altLang="en-US" sz="1200"/>
          </a:p>
          <a:p>
            <a:r>
              <a:rPr lang="en-US" altLang="zh-CN" sz="1200" b="1">
                <a:solidFill>
                  <a:srgbClr val="C00000"/>
                </a:solidFill>
              </a:rPr>
              <a:t>2</a:t>
            </a:r>
            <a:r>
              <a:rPr lang="zh-CN" altLang="en-US" sz="1200" b="1">
                <a:solidFill>
                  <a:srgbClr val="C00000"/>
                </a:solidFill>
              </a:rPr>
              <a:t>、实现4K分辨率生成，</a:t>
            </a:r>
            <a:r>
              <a:rPr lang="zh-CN" altLang="en-US" sz="1200" b="1">
                <a:solidFill>
                  <a:srgbClr val="C00000"/>
                </a:solidFill>
                <a:sym typeface="+mn-ea"/>
              </a:rPr>
              <a:t>确保审美质量</a:t>
            </a:r>
            <a:r>
              <a:rPr lang="zh-CN" altLang="en-US" sz="1200">
                <a:sym typeface="+mn-ea"/>
              </a:rPr>
              <a:t>：</a:t>
            </a:r>
            <a:r>
              <a:rPr lang="zh-CN" altLang="en-US" sz="1200"/>
              <a:t>额外收集了800万张真实的4K分辨率摄影图像。采用了一个</a:t>
            </a:r>
            <a:r>
              <a:rPr lang="zh-CN" altLang="en-US" sz="1400" b="1">
                <a:highlight>
                  <a:srgbClr val="FFFF00"/>
                </a:highlight>
              </a:rPr>
              <a:t>审美评分模型</a:t>
            </a:r>
            <a:r>
              <a:rPr lang="zh-CN" altLang="en-US" sz="1200"/>
              <a:t>（AES）[1]来过滤这些4K图像。</a:t>
            </a:r>
            <a:endParaRPr lang="zh-CN" altLang="en-US" sz="1200"/>
          </a:p>
          <a:p>
            <a:r>
              <a:rPr lang="en-US" altLang="zh-CN" sz="1200" b="1">
                <a:solidFill>
                  <a:srgbClr val="C00000"/>
                </a:solidFill>
              </a:rPr>
              <a:t>(</a:t>
            </a:r>
            <a:r>
              <a:rPr lang="zh-CN" altLang="en-US" sz="1200" b="1">
                <a:solidFill>
                  <a:srgbClr val="C00000"/>
                </a:solidFill>
              </a:rPr>
              <a:t>效果</a:t>
            </a:r>
            <a:r>
              <a:rPr lang="en-US" altLang="zh-CN" sz="1200" b="1">
                <a:solidFill>
                  <a:srgbClr val="C00000"/>
                </a:solidFill>
              </a:rPr>
              <a:t>):</a:t>
            </a:r>
            <a:r>
              <a:rPr lang="zh-CN" altLang="en-US" sz="1200"/>
              <a:t>产生了一个高度精炼的200万超高分辨率且高质量图像的数据集。</a:t>
            </a:r>
            <a:endParaRPr lang="zh-CN" altLang="en-US" sz="1200"/>
          </a:p>
          <a:p>
            <a:endParaRPr lang="zh-CN" altLang="en-US" sz="1200"/>
          </a:p>
          <a:p>
            <a:r>
              <a:rPr lang="en-US" altLang="zh-CN" sz="1200" b="1">
                <a:solidFill>
                  <a:srgbClr val="C00000"/>
                </a:solidFill>
                <a:sym typeface="+mn-ea"/>
              </a:rPr>
              <a:t>(</a:t>
            </a:r>
            <a:r>
              <a:rPr lang="zh-CN" altLang="en-US" sz="1200" b="1">
                <a:solidFill>
                  <a:srgbClr val="C00000"/>
                </a:solidFill>
                <a:sym typeface="+mn-ea"/>
              </a:rPr>
              <a:t>发现</a:t>
            </a:r>
            <a:r>
              <a:rPr lang="en-US" altLang="zh-CN" sz="1200" b="1">
                <a:solidFill>
                  <a:srgbClr val="C00000"/>
                </a:solidFill>
                <a:sym typeface="+mn-ea"/>
              </a:rPr>
              <a:t>):</a:t>
            </a:r>
            <a:r>
              <a:rPr lang="zh-CN" altLang="en-US" sz="1200"/>
              <a:t>随着图像分辨率的提高，模型的保真度（Fréchet Inception Distance（FID）[16]）和语义对齐（CLIP得分）也</a:t>
            </a:r>
            <a:r>
              <a:rPr lang="zh-CN" altLang="en-US" sz="1400" b="1">
                <a:highlight>
                  <a:srgbClr val="FFFF00"/>
                </a:highlight>
              </a:rPr>
              <a:t>有所改善</a:t>
            </a:r>
            <a:r>
              <a:rPr lang="zh-CN" altLang="en-US" sz="1200"/>
              <a:t>，这强调了生成高分辨率图像能力的重要性。</a:t>
            </a:r>
            <a:endParaRPr lang="zh-CN" altLang="en-US" sz="1200"/>
          </a:p>
          <a:p>
            <a:endParaRPr lang="zh-CN" altLang="en-US" sz="1200"/>
          </a:p>
          <a:p>
            <a:r>
              <a:rPr lang="en-US" altLang="zh-CN" sz="1200" b="1">
                <a:solidFill>
                  <a:srgbClr val="C00000"/>
                </a:solidFill>
              </a:rPr>
              <a:t>3</a:t>
            </a:r>
            <a:r>
              <a:rPr lang="zh-CN" altLang="en-US" sz="1200" b="1">
                <a:solidFill>
                  <a:srgbClr val="C00000"/>
                </a:solidFill>
              </a:rPr>
              <a:t>、更好的文本-图像对齐</a:t>
            </a:r>
            <a:r>
              <a:rPr lang="zh-CN" altLang="en-US" sz="1200"/>
              <a:t>：本文专注于提高描述的长度和准确性。</a:t>
            </a:r>
            <a:endParaRPr lang="zh-CN" altLang="en-US" sz="1200"/>
          </a:p>
          <a:p>
            <a:r>
              <a:rPr lang="en-US" altLang="zh-CN" sz="1200" b="1">
                <a:solidFill>
                  <a:srgbClr val="C00000"/>
                </a:solidFill>
              </a:rPr>
              <a:t>(1)</a:t>
            </a:r>
            <a:r>
              <a:rPr lang="zh-CN" altLang="en-US" sz="1200" b="1">
                <a:solidFill>
                  <a:srgbClr val="C00000"/>
                </a:solidFill>
              </a:rPr>
              <a:t> 增强的描述准确性</a:t>
            </a:r>
            <a:r>
              <a:rPr lang="zh-CN" altLang="en-US" sz="1200"/>
              <a:t>：如</a:t>
            </a:r>
            <a:r>
              <a:rPr lang="zh-CN" altLang="en-US" sz="1200" b="1">
                <a:highlight>
                  <a:srgbClr val="FF00FF"/>
                </a:highlight>
              </a:rPr>
              <a:t>图5</a:t>
            </a:r>
            <a:r>
              <a:rPr lang="zh-CN" altLang="en-US" sz="1200"/>
              <a:t>所示，PixArt-α中使用的LLaVa存在一定的</a:t>
            </a:r>
            <a:r>
              <a:rPr lang="zh-CN" altLang="en-US" sz="1400" b="1">
                <a:highlight>
                  <a:srgbClr val="FFFF00"/>
                </a:highlight>
              </a:rPr>
              <a:t>幻觉问题</a:t>
            </a:r>
            <a:r>
              <a:rPr lang="zh-CN" altLang="en-US" sz="1200"/>
              <a:t>。利用一个更强大的视觉语言模型，即</a:t>
            </a:r>
            <a:r>
              <a:rPr lang="zh-CN" altLang="en-US" sz="1400" b="1">
                <a:highlight>
                  <a:srgbClr val="FFFF00"/>
                </a:highlight>
              </a:rPr>
              <a:t>Share-Captioner </a:t>
            </a:r>
            <a:r>
              <a:rPr lang="zh-CN" altLang="en-US" sz="1200"/>
              <a:t>[5]，来生成详细且正确的描述，增强了收集到的原始提示。</a:t>
            </a:r>
            <a:endParaRPr lang="zh-CN" altLang="en-US" sz="1200"/>
          </a:p>
          <a:p>
            <a:endParaRPr lang="zh-CN" altLang="en-US" sz="1200"/>
          </a:p>
          <a:p>
            <a:r>
              <a:rPr lang="en-US" altLang="zh-CN" sz="1200" b="1">
                <a:solidFill>
                  <a:srgbClr val="C00000"/>
                </a:solidFill>
                <a:sym typeface="+mn-ea"/>
              </a:rPr>
              <a:t>(2)</a:t>
            </a:r>
            <a:r>
              <a:rPr lang="zh-CN" altLang="en-US" sz="1200" b="1">
                <a:solidFill>
                  <a:srgbClr val="C00000"/>
                </a:solidFill>
                <a:sym typeface="+mn-ea"/>
              </a:rPr>
              <a:t> </a:t>
            </a:r>
            <a:r>
              <a:rPr lang="zh-CN" altLang="en-US" sz="1200" b="1">
                <a:solidFill>
                  <a:srgbClr val="C00000"/>
                </a:solidFill>
              </a:rPr>
              <a:t>增加的描述长度</a:t>
            </a:r>
            <a:r>
              <a:rPr lang="zh-CN" altLang="en-US" sz="1200"/>
              <a:t>：如</a:t>
            </a:r>
            <a:r>
              <a:rPr lang="zh-CN" altLang="en-US" sz="1200" b="1">
                <a:highlight>
                  <a:srgbClr val="FF00FF"/>
                </a:highlight>
              </a:rPr>
              <a:t>表1</a:t>
            </a:r>
            <a:r>
              <a:rPr lang="zh-CN" altLang="en-US" sz="1200"/>
              <a:t>和</a:t>
            </a:r>
            <a:r>
              <a:rPr lang="zh-CN" altLang="en-US" sz="1200" b="1">
                <a:highlight>
                  <a:srgbClr val="FF00FF"/>
                </a:highlight>
              </a:rPr>
              <a:t>图6</a:t>
            </a:r>
            <a:r>
              <a:rPr lang="zh-CN" altLang="en-US" sz="1200"/>
              <a:t>所展示的，平均描述长度</a:t>
            </a:r>
            <a:r>
              <a:rPr lang="zh-CN" altLang="en-US" sz="1400" b="1">
                <a:highlight>
                  <a:srgbClr val="FFFF00"/>
                </a:highlight>
              </a:rPr>
              <a:t>显著增加到180个词</a:t>
            </a:r>
            <a:r>
              <a:rPr lang="zh-CN" altLang="en-US" sz="1200"/>
              <a:t>，极大地增强了描述的表达能力。此外，将文本编码器的</a:t>
            </a:r>
            <a:r>
              <a:rPr lang="zh-CN" altLang="en-US" sz="1400" b="1">
                <a:highlight>
                  <a:srgbClr val="FFFF00"/>
                </a:highlight>
              </a:rPr>
              <a:t>令牌处理长度</a:t>
            </a:r>
            <a:r>
              <a:rPr lang="zh-CN" altLang="en-US" sz="1200"/>
              <a:t>从120个令牌（如同内部-α中的设置）扩展到300个令牌。本文的模型训练了一种</a:t>
            </a:r>
            <a:r>
              <a:rPr lang="zh-CN" altLang="en-US" sz="1400" b="1">
                <a:highlight>
                  <a:srgbClr val="FFFF00"/>
                </a:highlight>
              </a:rPr>
              <a:t>长（Share-Captioner）与短（原始）描述的混合</a:t>
            </a:r>
            <a:r>
              <a:rPr lang="zh-CN" altLang="en-US" sz="1200"/>
              <a:t>，比例分别为60%和40%。</a:t>
            </a:r>
            <a:r>
              <a:rPr lang="en-US" altLang="zh-CN" sz="1200" b="1">
                <a:solidFill>
                  <a:srgbClr val="C00000"/>
                </a:solidFill>
                <a:sym typeface="+mn-ea"/>
              </a:rPr>
              <a:t>(</a:t>
            </a:r>
            <a:r>
              <a:rPr lang="zh-CN" altLang="en-US" sz="1200" b="1">
                <a:solidFill>
                  <a:srgbClr val="C00000"/>
                </a:solidFill>
                <a:sym typeface="+mn-ea"/>
              </a:rPr>
              <a:t>效果</a:t>
            </a:r>
            <a:r>
              <a:rPr lang="en-US" altLang="zh-CN" sz="1200" b="1">
                <a:solidFill>
                  <a:srgbClr val="C00000"/>
                </a:solidFill>
                <a:sym typeface="+mn-ea"/>
              </a:rPr>
              <a:t>):</a:t>
            </a:r>
            <a:r>
              <a:rPr lang="zh-CN" altLang="en-US" sz="1200"/>
              <a:t>这种方法增加了文本描述的多样性，并减轻了仅依赖生成描述可能产生的潜在偏见。</a:t>
            </a:r>
            <a:endParaRPr lang="zh-CN" altLang="en-US" sz="1200"/>
          </a:p>
        </p:txBody>
      </p:sp>
      <p:pic>
        <p:nvPicPr>
          <p:cNvPr id="5" name="图片 5"/>
          <p:cNvPicPr>
            <a:picLocks noChangeAspect="1"/>
          </p:cNvPicPr>
          <p:nvPr>
            <p:custDataLst>
              <p:tags r:id="rId2"/>
            </p:custDataLst>
          </p:nvPr>
        </p:nvPicPr>
        <p:blipFill>
          <a:blip r:embed="rId3"/>
          <a:stretch>
            <a:fillRect/>
          </a:stretch>
        </p:blipFill>
        <p:spPr>
          <a:xfrm>
            <a:off x="367030" y="368300"/>
            <a:ext cx="4665980" cy="1563370"/>
          </a:xfrm>
          <a:prstGeom prst="rect">
            <a:avLst/>
          </a:prstGeom>
          <a:noFill/>
          <a:ln>
            <a:noFill/>
          </a:ln>
        </p:spPr>
      </p:pic>
      <p:sp>
        <p:nvSpPr>
          <p:cNvPr id="100" name="文本框 99"/>
          <p:cNvSpPr txBox="1"/>
          <p:nvPr/>
        </p:nvSpPr>
        <p:spPr>
          <a:xfrm>
            <a:off x="109220" y="1931670"/>
            <a:ext cx="5080000" cy="460375"/>
          </a:xfrm>
          <a:prstGeom prst="rect">
            <a:avLst/>
          </a:prstGeom>
          <a:noFill/>
          <a:ln w="9525">
            <a:noFill/>
          </a:ln>
        </p:spPr>
        <p:txBody>
          <a:bodyPr>
            <a:spAutoFit/>
          </a:bodyPr>
          <a:p>
            <a:pPr indent="0"/>
            <a:r>
              <a:rPr lang="zh-CN" sz="1200" b="1">
                <a:highlight>
                  <a:srgbClr val="FF00FF"/>
                </a:highlight>
                <a:latin typeface="+mn-ea"/>
                <a:cs typeface="+mn-ea"/>
              </a:rPr>
              <a:t>图</a:t>
            </a:r>
            <a:r>
              <a:rPr lang="en-US" sz="1200" b="1">
                <a:highlight>
                  <a:srgbClr val="FF00FF"/>
                </a:highlight>
                <a:latin typeface="+mn-ea"/>
                <a:cs typeface="+mn-ea"/>
              </a:rPr>
              <a:t>5</a:t>
            </a:r>
            <a:r>
              <a:rPr lang="zh-CN" sz="1200" b="0">
                <a:latin typeface="+mn-ea"/>
                <a:cs typeface="+mn-ea"/>
              </a:rPr>
              <a:t>：幻觉对比图示：通过红色表示幻觉、绿色表示正确性，对</a:t>
            </a:r>
            <a:r>
              <a:rPr lang="en-US" sz="1200" b="0">
                <a:latin typeface="+mn-ea"/>
                <a:cs typeface="+mn-ea"/>
              </a:rPr>
              <a:t>LLaVA</a:t>
            </a:r>
            <a:r>
              <a:rPr lang="zh-CN" sz="1200" b="0">
                <a:latin typeface="+mn-ea"/>
                <a:cs typeface="+mn-ea"/>
              </a:rPr>
              <a:t>与</a:t>
            </a:r>
            <a:r>
              <a:rPr lang="en-US" sz="1200" b="0">
                <a:latin typeface="+mn-ea"/>
                <a:cs typeface="+mn-ea"/>
              </a:rPr>
              <a:t>Share-Captioner</a:t>
            </a:r>
            <a:r>
              <a:rPr lang="zh-CN" sz="1200" b="0">
                <a:latin typeface="+mn-ea"/>
                <a:cs typeface="+mn-ea"/>
              </a:rPr>
              <a:t>之间发生幻觉的差异进行对比。</a:t>
            </a:r>
            <a:endParaRPr lang="zh-CN" altLang="en-US" sz="1200" b="0">
              <a:latin typeface="+mn-ea"/>
              <a:cs typeface="+mn-ea"/>
            </a:endParaRPr>
          </a:p>
        </p:txBody>
      </p:sp>
      <p:pic>
        <p:nvPicPr>
          <p:cNvPr id="6" name="图片 6"/>
          <p:cNvPicPr>
            <a:picLocks noChangeAspect="1"/>
          </p:cNvPicPr>
          <p:nvPr>
            <p:custDataLst>
              <p:tags r:id="rId4"/>
            </p:custDataLst>
          </p:nvPr>
        </p:nvPicPr>
        <p:blipFill>
          <a:blip r:embed="rId5"/>
          <a:stretch>
            <a:fillRect/>
          </a:stretch>
        </p:blipFill>
        <p:spPr>
          <a:xfrm>
            <a:off x="1073150" y="2392045"/>
            <a:ext cx="2759075" cy="2014855"/>
          </a:xfrm>
          <a:prstGeom prst="rect">
            <a:avLst/>
          </a:prstGeom>
          <a:noFill/>
          <a:ln>
            <a:noFill/>
          </a:ln>
        </p:spPr>
      </p:pic>
      <p:sp>
        <p:nvSpPr>
          <p:cNvPr id="4" name="文本框 3"/>
          <p:cNvSpPr txBox="1"/>
          <p:nvPr/>
        </p:nvSpPr>
        <p:spPr>
          <a:xfrm>
            <a:off x="109220" y="4323080"/>
            <a:ext cx="5180965" cy="460375"/>
          </a:xfrm>
          <a:prstGeom prst="rect">
            <a:avLst/>
          </a:prstGeom>
          <a:noFill/>
        </p:spPr>
        <p:txBody>
          <a:bodyPr wrap="square" rtlCol="0">
            <a:spAutoFit/>
          </a:bodyPr>
          <a:p>
            <a:r>
              <a:rPr lang="zh-CN" altLang="en-US" sz="1200" b="1">
                <a:highlight>
                  <a:srgbClr val="FF00FF"/>
                </a:highlight>
              </a:rPr>
              <a:t>图6</a:t>
            </a:r>
            <a:r>
              <a:rPr lang="zh-CN" altLang="en-US" sz="1200"/>
              <a:t>：描述长度的直方图可视化。我们随机从原始描述、内部-α和内部-Σ中选取100万个描述来绘制相应的直方图。ACL代表平均描述长度。</a:t>
            </a:r>
            <a:endParaRPr lang="zh-CN" altLang="en-US" sz="1200"/>
          </a:p>
        </p:txBody>
      </p:sp>
      <p:pic>
        <p:nvPicPr>
          <p:cNvPr id="7" name="图片 7"/>
          <p:cNvPicPr>
            <a:picLocks noChangeAspect="1"/>
          </p:cNvPicPr>
          <p:nvPr>
            <p:custDataLst>
              <p:tags r:id="rId6"/>
            </p:custDataLst>
          </p:nvPr>
        </p:nvPicPr>
        <p:blipFill>
          <a:blip r:embed="rId7"/>
          <a:stretch>
            <a:fillRect/>
          </a:stretch>
        </p:blipFill>
        <p:spPr>
          <a:xfrm>
            <a:off x="759460" y="4928870"/>
            <a:ext cx="3779520" cy="1086485"/>
          </a:xfrm>
          <a:prstGeom prst="rect">
            <a:avLst/>
          </a:prstGeom>
          <a:noFill/>
          <a:ln>
            <a:noFill/>
          </a:ln>
        </p:spPr>
      </p:pic>
      <p:sp>
        <p:nvSpPr>
          <p:cNvPr id="8" name="文本框 7"/>
          <p:cNvSpPr txBox="1"/>
          <p:nvPr/>
        </p:nvSpPr>
        <p:spPr>
          <a:xfrm>
            <a:off x="109220" y="6015355"/>
            <a:ext cx="5181600" cy="645160"/>
          </a:xfrm>
          <a:prstGeom prst="rect">
            <a:avLst/>
          </a:prstGeom>
          <a:noFill/>
          <a:ln w="9525">
            <a:noFill/>
          </a:ln>
        </p:spPr>
        <p:txBody>
          <a:bodyPr wrap="square">
            <a:spAutoFit/>
          </a:bodyPr>
          <a:p>
            <a:pPr indent="0"/>
            <a:r>
              <a:rPr lang="zh-CN" sz="1200" b="1">
                <a:highlight>
                  <a:srgbClr val="FF00FF"/>
                </a:highlight>
                <a:latin typeface="+mn-ea"/>
                <a:cs typeface="+mn-ea"/>
              </a:rPr>
              <a:t>表</a:t>
            </a:r>
            <a:r>
              <a:rPr lang="en-US" sz="1200" b="1">
                <a:highlight>
                  <a:srgbClr val="FF00FF"/>
                </a:highlight>
                <a:latin typeface="+mn-ea"/>
                <a:cs typeface="+mn-ea"/>
              </a:rPr>
              <a:t>1</a:t>
            </a:r>
            <a:r>
              <a:rPr lang="zh-CN" sz="1200" b="0">
                <a:latin typeface="+mn-ea"/>
                <a:cs typeface="+mn-ea"/>
              </a:rPr>
              <a:t>：不同数据集名词概念的统计数据。</a:t>
            </a:r>
            <a:r>
              <a:rPr lang="en-US" sz="1200" b="0">
                <a:latin typeface="+mn-ea"/>
                <a:cs typeface="+mn-ea"/>
              </a:rPr>
              <a:t>VN</a:t>
            </a:r>
            <a:r>
              <a:rPr lang="zh-CN" sz="1200" b="0">
                <a:latin typeface="+mn-ea"/>
                <a:cs typeface="+mn-ea"/>
              </a:rPr>
              <a:t>：有效的不同名词（出现超过</a:t>
            </a:r>
            <a:r>
              <a:rPr lang="en-US" sz="1200" b="0">
                <a:latin typeface="+mn-ea"/>
                <a:cs typeface="+mn-ea"/>
              </a:rPr>
              <a:t>10</a:t>
            </a:r>
            <a:r>
              <a:rPr lang="zh-CN" sz="1200" b="0">
                <a:latin typeface="+mn-ea"/>
                <a:cs typeface="+mn-ea"/>
              </a:rPr>
              <a:t>次）；</a:t>
            </a:r>
            <a:r>
              <a:rPr lang="en-US" sz="1200" b="0">
                <a:latin typeface="+mn-ea"/>
                <a:cs typeface="+mn-ea"/>
              </a:rPr>
              <a:t>DN</a:t>
            </a:r>
            <a:r>
              <a:rPr lang="zh-CN" sz="1200" b="0">
                <a:latin typeface="+mn-ea"/>
                <a:cs typeface="+mn-ea"/>
              </a:rPr>
              <a:t>：总的不同名词；平均：每张图像的平均名词数量；</a:t>
            </a:r>
            <a:r>
              <a:rPr lang="en-US" sz="1200" b="0">
                <a:latin typeface="+mn-ea"/>
                <a:cs typeface="+mn-ea"/>
              </a:rPr>
              <a:t>ACL</a:t>
            </a:r>
            <a:r>
              <a:rPr lang="zh-CN" sz="1200" b="0">
                <a:latin typeface="+mn-ea"/>
                <a:cs typeface="+mn-ea"/>
              </a:rPr>
              <a:t>：平均描述长度。</a:t>
            </a:r>
            <a:endParaRPr lang="zh-CN" altLang="en-US" sz="1200" b="0">
              <a:latin typeface="+mn-ea"/>
              <a:cs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0" y="0"/>
            <a:ext cx="4064000" cy="368300"/>
          </a:xfrm>
          <a:prstGeom prst="rect">
            <a:avLst/>
          </a:prstGeom>
          <a:noFill/>
        </p:spPr>
        <p:txBody>
          <a:bodyPr wrap="square" rtlCol="0">
            <a:spAutoFit/>
          </a:bodyPr>
          <a:p>
            <a:r>
              <a:rPr lang="en-US" altLang="zh-CN"/>
              <a:t>3 </a:t>
            </a:r>
            <a:r>
              <a:rPr lang="zh-CN" altLang="en-US"/>
              <a:t>框架</a:t>
            </a:r>
            <a:endParaRPr lang="zh-CN" altLang="en-US"/>
          </a:p>
        </p:txBody>
      </p:sp>
      <p:sp>
        <p:nvSpPr>
          <p:cNvPr id="3" name="文本框 2"/>
          <p:cNvSpPr txBox="1"/>
          <p:nvPr/>
        </p:nvSpPr>
        <p:spPr>
          <a:xfrm>
            <a:off x="1689735" y="3623945"/>
            <a:ext cx="8719820" cy="2640965"/>
          </a:xfrm>
          <a:prstGeom prst="rect">
            <a:avLst/>
          </a:prstGeom>
          <a:noFill/>
        </p:spPr>
        <p:txBody>
          <a:bodyPr wrap="square" rtlCol="0">
            <a:noAutofit/>
          </a:bodyPr>
          <a:p>
            <a:r>
              <a:rPr lang="en-US" altLang="zh-CN" sz="1200" b="1">
                <a:solidFill>
                  <a:srgbClr val="C00000"/>
                </a:solidFill>
              </a:rPr>
              <a:t>3.1</a:t>
            </a:r>
            <a:r>
              <a:rPr lang="zh-CN" altLang="en-US" sz="1200" b="1">
                <a:solidFill>
                  <a:srgbClr val="C00000"/>
                </a:solidFill>
              </a:rPr>
              <a:t>数据</a:t>
            </a:r>
            <a:endParaRPr lang="zh-CN" altLang="en-US" sz="1200" b="1">
              <a:solidFill>
                <a:srgbClr val="C00000"/>
              </a:solidFill>
            </a:endParaRPr>
          </a:p>
          <a:p>
            <a:r>
              <a:rPr lang="en-US" altLang="zh-CN" sz="1200" b="1">
                <a:solidFill>
                  <a:srgbClr val="C00000"/>
                </a:solidFill>
              </a:rPr>
              <a:t>4</a:t>
            </a:r>
            <a:r>
              <a:rPr lang="zh-CN" altLang="en-US" sz="1200" b="1">
                <a:solidFill>
                  <a:srgbClr val="C00000"/>
                </a:solidFill>
              </a:rPr>
              <a:t>、高质量评估数据集</a:t>
            </a:r>
            <a:r>
              <a:rPr lang="zh-CN" altLang="en-US" sz="1200"/>
              <a:t>：</a:t>
            </a:r>
            <a:endParaRPr lang="zh-CN" altLang="en-US" sz="1200"/>
          </a:p>
          <a:p>
            <a:r>
              <a:rPr lang="zh-CN" altLang="en-US" sz="1200"/>
              <a:t>大多数最先进的文本到图像（T2I）模型选择了</a:t>
            </a:r>
            <a:r>
              <a:rPr lang="zh-CN" altLang="en-US" sz="1400" b="1">
                <a:highlight>
                  <a:srgbClr val="FFFF00"/>
                </a:highlight>
              </a:rPr>
              <a:t>MSCOCO</a:t>
            </a:r>
            <a:r>
              <a:rPr lang="zh-CN" altLang="en-US" sz="1200"/>
              <a:t> [20]作为</a:t>
            </a:r>
            <a:r>
              <a:rPr lang="zh-CN" altLang="en-US" sz="1400" b="1">
                <a:highlight>
                  <a:srgbClr val="FFFF00"/>
                </a:highlight>
              </a:rPr>
              <a:t>评估集</a:t>
            </a:r>
            <a:r>
              <a:rPr lang="zh-CN" altLang="en-US" sz="1200"/>
              <a:t>来评估FID和CLIP得分。</a:t>
            </a:r>
            <a:endParaRPr lang="zh-CN" altLang="en-US" sz="1200"/>
          </a:p>
          <a:p>
            <a:endParaRPr lang="zh-CN" altLang="en-US" sz="1200"/>
          </a:p>
          <a:p>
            <a:r>
              <a:rPr lang="zh-CN" altLang="en-US" sz="1200" b="1">
                <a:solidFill>
                  <a:srgbClr val="C00000"/>
                </a:solidFill>
              </a:rPr>
              <a:t>(局限性):</a:t>
            </a:r>
            <a:r>
              <a:rPr lang="zh-CN" altLang="en-US" sz="1200"/>
              <a:t>观察到在MSCOCO数据集上进行的评估</a:t>
            </a:r>
            <a:r>
              <a:rPr lang="zh-CN" altLang="en-US" sz="1400" b="1">
                <a:highlight>
                  <a:srgbClr val="FFFF00"/>
                </a:highlight>
              </a:rPr>
              <a:t>可能不足以充分反映一个模型在审美和文本-图像对齐方面的能力</a:t>
            </a:r>
            <a:r>
              <a:rPr lang="zh-CN" altLang="en-US" sz="1200"/>
              <a:t>。</a:t>
            </a:r>
            <a:endParaRPr lang="zh-CN" altLang="en-US" sz="1200"/>
          </a:p>
          <a:p>
            <a:endParaRPr lang="zh-CN" altLang="en-US" sz="1200"/>
          </a:p>
          <a:p>
            <a:r>
              <a:rPr lang="zh-CN" altLang="en-US" sz="1200" b="1">
                <a:solidFill>
                  <a:srgbClr val="C00000"/>
                </a:solidFill>
              </a:rPr>
              <a:t>(本文贡献):</a:t>
            </a:r>
            <a:r>
              <a:rPr lang="zh-CN" altLang="en-US" sz="1200"/>
              <a:t>提出了一个由30,000个高质量、审美上令人满意的文本-图像对组成的精选集，以便于进行评估。</a:t>
            </a:r>
            <a:endParaRPr lang="zh-CN" altLang="en-US" sz="1200"/>
          </a:p>
          <a:p>
            <a:endParaRPr lang="zh-CN" altLang="en-US" sz="1200"/>
          </a:p>
          <a:p>
            <a:endParaRPr lang="zh-CN" altLang="en-US" sz="1200"/>
          </a:p>
          <a:p>
            <a:r>
              <a:rPr lang="zh-CN" altLang="en-US" sz="1200" b="1">
                <a:highlight>
                  <a:srgbClr val="FF00FF"/>
                </a:highlight>
              </a:rPr>
              <a:t>表1</a:t>
            </a:r>
            <a:r>
              <a:rPr lang="zh-CN" altLang="en-US" sz="1200"/>
              <a:t>展示了通过包括</a:t>
            </a:r>
            <a:r>
              <a:rPr lang="zh-CN" altLang="en-US" sz="1400" b="1">
                <a:highlight>
                  <a:srgbClr val="FFFF00"/>
                </a:highlight>
              </a:rPr>
              <a:t>名词多样性</a:t>
            </a:r>
            <a:r>
              <a:rPr lang="zh-CN" altLang="en-US" sz="1200"/>
              <a:t>、</a:t>
            </a:r>
            <a:r>
              <a:rPr lang="zh-CN" altLang="en-US" sz="1400" b="1">
                <a:highlight>
                  <a:srgbClr val="FFFF00"/>
                </a:highlight>
              </a:rPr>
              <a:t>总名词数量</a:t>
            </a:r>
            <a:r>
              <a:rPr lang="zh-CN" altLang="en-US" sz="1200"/>
              <a:t>、</a:t>
            </a:r>
            <a:r>
              <a:rPr lang="zh-CN" altLang="en-US" sz="1400" b="1">
                <a:highlight>
                  <a:srgbClr val="FFFF00"/>
                </a:highlight>
              </a:rPr>
              <a:t>平均描述长度</a:t>
            </a:r>
            <a:r>
              <a:rPr lang="zh-CN" altLang="en-US" sz="1200"/>
              <a:t>和</a:t>
            </a:r>
            <a:r>
              <a:rPr lang="zh-CN" altLang="en-US" sz="1400" b="1">
                <a:highlight>
                  <a:srgbClr val="FFFF00"/>
                </a:highlight>
              </a:rPr>
              <a:t>每张图像平均名词数量</a:t>
            </a:r>
            <a:r>
              <a:rPr lang="zh-CN" altLang="en-US" sz="1200"/>
              <a:t>等多个指标</a:t>
            </a:r>
            <a:r>
              <a:rPr lang="zh-CN" altLang="en-US" sz="1200" b="1">
                <a:solidFill>
                  <a:srgbClr val="C00000"/>
                </a:solidFill>
              </a:rPr>
              <a:t>(目的):</a:t>
            </a:r>
            <a:r>
              <a:rPr lang="zh-CN" altLang="en-US" sz="1200" b="1">
                <a:solidFill>
                  <a:srgbClr val="0070C0"/>
                </a:solidFill>
              </a:rPr>
              <a:t>来评估数据集的多样性</a:t>
            </a:r>
            <a:r>
              <a:rPr lang="zh-CN" altLang="en-US" sz="1200"/>
              <a:t>。</a:t>
            </a:r>
            <a:endParaRPr lang="zh-CN" altLang="en-US" sz="1200"/>
          </a:p>
        </p:txBody>
      </p:sp>
      <p:pic>
        <p:nvPicPr>
          <p:cNvPr id="7" name="图片 7"/>
          <p:cNvPicPr>
            <a:picLocks noChangeAspect="1"/>
          </p:cNvPicPr>
          <p:nvPr>
            <p:custDataLst>
              <p:tags r:id="rId2"/>
            </p:custDataLst>
          </p:nvPr>
        </p:nvPicPr>
        <p:blipFill>
          <a:blip r:embed="rId3"/>
          <a:stretch>
            <a:fillRect/>
          </a:stretch>
        </p:blipFill>
        <p:spPr>
          <a:xfrm>
            <a:off x="1528445" y="315595"/>
            <a:ext cx="8881110" cy="2553335"/>
          </a:xfrm>
          <a:prstGeom prst="rect">
            <a:avLst/>
          </a:prstGeom>
          <a:noFill/>
          <a:ln>
            <a:noFill/>
          </a:ln>
        </p:spPr>
      </p:pic>
      <p:sp>
        <p:nvSpPr>
          <p:cNvPr id="8" name="文本框 7"/>
          <p:cNvSpPr txBox="1"/>
          <p:nvPr/>
        </p:nvSpPr>
        <p:spPr>
          <a:xfrm>
            <a:off x="1529080" y="2868930"/>
            <a:ext cx="8879840" cy="460375"/>
          </a:xfrm>
          <a:prstGeom prst="rect">
            <a:avLst/>
          </a:prstGeom>
          <a:noFill/>
          <a:ln w="9525">
            <a:noFill/>
          </a:ln>
        </p:spPr>
        <p:txBody>
          <a:bodyPr wrap="square">
            <a:spAutoFit/>
          </a:bodyPr>
          <a:p>
            <a:pPr indent="0"/>
            <a:r>
              <a:rPr lang="zh-CN" sz="1200" b="1">
                <a:highlight>
                  <a:srgbClr val="FF00FF"/>
                </a:highlight>
                <a:latin typeface="+mn-ea"/>
                <a:cs typeface="+mn-ea"/>
              </a:rPr>
              <a:t>表</a:t>
            </a:r>
            <a:r>
              <a:rPr lang="en-US" sz="1200" b="1">
                <a:highlight>
                  <a:srgbClr val="FF00FF"/>
                </a:highlight>
                <a:latin typeface="+mn-ea"/>
                <a:cs typeface="+mn-ea"/>
              </a:rPr>
              <a:t>1</a:t>
            </a:r>
            <a:r>
              <a:rPr lang="zh-CN" sz="1200" b="0">
                <a:latin typeface="+mn-ea"/>
                <a:cs typeface="+mn-ea"/>
              </a:rPr>
              <a:t>：不同数据集名词概念的统计数据。</a:t>
            </a:r>
            <a:r>
              <a:rPr lang="en-US" sz="1200" b="0">
                <a:latin typeface="+mn-ea"/>
                <a:cs typeface="+mn-ea"/>
              </a:rPr>
              <a:t>VN</a:t>
            </a:r>
            <a:r>
              <a:rPr lang="zh-CN" sz="1200" b="0">
                <a:latin typeface="+mn-ea"/>
                <a:cs typeface="+mn-ea"/>
              </a:rPr>
              <a:t>：有效的不同名词（出现超过</a:t>
            </a:r>
            <a:r>
              <a:rPr lang="en-US" sz="1200" b="0">
                <a:latin typeface="+mn-ea"/>
                <a:cs typeface="+mn-ea"/>
              </a:rPr>
              <a:t>10</a:t>
            </a:r>
            <a:r>
              <a:rPr lang="zh-CN" sz="1200" b="0">
                <a:latin typeface="+mn-ea"/>
                <a:cs typeface="+mn-ea"/>
              </a:rPr>
              <a:t>次）；</a:t>
            </a:r>
            <a:r>
              <a:rPr lang="en-US" sz="1200" b="0">
                <a:latin typeface="+mn-ea"/>
                <a:cs typeface="+mn-ea"/>
              </a:rPr>
              <a:t>DN</a:t>
            </a:r>
            <a:r>
              <a:rPr lang="zh-CN" sz="1200" b="0">
                <a:latin typeface="+mn-ea"/>
                <a:cs typeface="+mn-ea"/>
              </a:rPr>
              <a:t>：总的不同名词；平均：每张图像的平均名词数量；</a:t>
            </a:r>
            <a:r>
              <a:rPr lang="en-US" sz="1200" b="0">
                <a:latin typeface="+mn-ea"/>
                <a:cs typeface="+mn-ea"/>
              </a:rPr>
              <a:t>ACL</a:t>
            </a:r>
            <a:r>
              <a:rPr lang="zh-CN" sz="1200" b="0">
                <a:latin typeface="+mn-ea"/>
                <a:cs typeface="+mn-ea"/>
              </a:rPr>
              <a:t>：平均描述长度。</a:t>
            </a:r>
            <a:endParaRPr lang="zh-CN" altLang="en-US" sz="1200" b="0">
              <a:latin typeface="+mn-ea"/>
              <a:cs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0" y="0"/>
            <a:ext cx="4064000" cy="368300"/>
          </a:xfrm>
          <a:prstGeom prst="rect">
            <a:avLst/>
          </a:prstGeom>
          <a:noFill/>
        </p:spPr>
        <p:txBody>
          <a:bodyPr wrap="square" rtlCol="0">
            <a:spAutoFit/>
          </a:bodyPr>
          <a:p>
            <a:r>
              <a:rPr lang="en-US" altLang="zh-CN"/>
              <a:t>3 </a:t>
            </a:r>
            <a:r>
              <a:rPr lang="zh-CN" altLang="en-US"/>
              <a:t>框架</a:t>
            </a:r>
            <a:endParaRPr lang="zh-CN" altLang="en-US"/>
          </a:p>
        </p:txBody>
      </p:sp>
      <p:pic>
        <p:nvPicPr>
          <p:cNvPr id="4" name="图片 8"/>
          <p:cNvPicPr>
            <a:picLocks noChangeAspect="1"/>
          </p:cNvPicPr>
          <p:nvPr>
            <p:custDataLst>
              <p:tags r:id="rId2"/>
            </p:custDataLst>
          </p:nvPr>
        </p:nvPicPr>
        <p:blipFill>
          <a:blip r:embed="rId3"/>
          <a:stretch>
            <a:fillRect/>
          </a:stretch>
        </p:blipFill>
        <p:spPr>
          <a:xfrm>
            <a:off x="281305" y="599440"/>
            <a:ext cx="5815965" cy="3084830"/>
          </a:xfrm>
          <a:prstGeom prst="rect">
            <a:avLst/>
          </a:prstGeom>
          <a:noFill/>
          <a:ln>
            <a:noFill/>
          </a:ln>
        </p:spPr>
      </p:pic>
      <mc:AlternateContent xmlns:mc="http://schemas.openxmlformats.org/markup-compatibility/2006">
        <mc:Choice xmlns:a14="http://schemas.microsoft.com/office/drawing/2010/main" Requires="a14">
          <p:sp>
            <p:nvSpPr>
              <p:cNvPr id="5" name="文本框 4"/>
              <p:cNvSpPr txBox="1"/>
              <p:nvPr/>
            </p:nvSpPr>
            <p:spPr>
              <a:xfrm>
                <a:off x="6674485" y="795655"/>
                <a:ext cx="4910455" cy="4989830"/>
              </a:xfrm>
              <a:prstGeom prst="rect">
                <a:avLst/>
              </a:prstGeom>
              <a:noFill/>
            </p:spPr>
            <p:txBody>
              <a:bodyPr wrap="square" rtlCol="0">
                <a:spAutoFit/>
              </a:bodyPr>
              <a:p>
                <a:r>
                  <a:rPr lang="zh-CN" altLang="en-US" sz="1200" b="1"/>
                  <a:t>3.2 Efficient DiT Design</a:t>
                </a:r>
                <a:endParaRPr lang="zh-CN" altLang="en-US" sz="1200" b="1"/>
              </a:p>
              <a:p>
                <a:endParaRPr lang="zh-CN" altLang="en-US" sz="1200"/>
              </a:p>
              <a:p>
                <a:r>
                  <a:rPr lang="zh-CN" altLang="en-US" sz="1400" b="1">
                    <a:highlight>
                      <a:srgbClr val="FFFF00"/>
                    </a:highlight>
                  </a:rPr>
                  <a:t>注意力机制</a:t>
                </a:r>
                <a:r>
                  <a:rPr lang="zh-CN" altLang="en-US" sz="1200"/>
                  <a:t>在扩散变换器的效率中扮演了关键角色，</a:t>
                </a:r>
                <a:r>
                  <a:rPr lang="zh-CN" altLang="en-US" sz="1200" b="1">
                    <a:solidFill>
                      <a:srgbClr val="C00000"/>
                    </a:solidFill>
                  </a:rPr>
                  <a:t>(局限性):</a:t>
                </a:r>
                <a:r>
                  <a:rPr lang="zh-CN" altLang="en-US" sz="1200"/>
                  <a:t>然而其</a:t>
                </a:r>
                <a:r>
                  <a:rPr lang="zh-CN" altLang="en-US" sz="1400" b="1">
                    <a:highlight>
                      <a:srgbClr val="FFFF00"/>
                    </a:highlight>
                  </a:rPr>
                  <a:t>二次方的计算需求</a:t>
                </a:r>
                <a:r>
                  <a:rPr lang="zh-CN" altLang="en-US" sz="1200"/>
                  <a:t>显著限制了模型的可扩展性，特别是在更高的分辨率下，例如2K和4K。</a:t>
                </a:r>
                <a:endParaRPr lang="zh-CN" altLang="en-US" sz="1200"/>
              </a:p>
              <a:p>
                <a:endParaRPr lang="zh-CN" altLang="en-US" sz="1200"/>
              </a:p>
              <a:p>
                <a:r>
                  <a:rPr lang="zh-CN" altLang="en-US" sz="1200" b="1">
                    <a:solidFill>
                      <a:srgbClr val="C00000"/>
                    </a:solidFill>
                  </a:rPr>
                  <a:t>(本文方法):</a:t>
                </a:r>
                <a:r>
                  <a:rPr lang="zh-CN" altLang="en-US" sz="1200"/>
                  <a:t>受到PVT v2 [45]的启发，本文在原始的PixArt-α框架内</a:t>
                </a:r>
                <a:r>
                  <a:rPr lang="zh-CN" altLang="en-US" sz="1400" b="1">
                    <a:highlight>
                      <a:srgbClr val="FFFF00"/>
                    </a:highlight>
                  </a:rPr>
                  <a:t>整合了KV压缩</a:t>
                </a:r>
                <a:r>
                  <a:rPr lang="zh-CN" altLang="en-US" sz="1200"/>
                  <a:t>，以应对计算挑战。</a:t>
                </a:r>
                <a:endParaRPr lang="zh-CN" altLang="en-US" sz="1200"/>
              </a:p>
              <a:p>
                <a:r>
                  <a:rPr lang="zh-CN" altLang="en-US" sz="1200" b="1">
                    <a:solidFill>
                      <a:srgbClr val="C00000"/>
                    </a:solidFill>
                  </a:rPr>
                  <a:t>(效果):</a:t>
                </a:r>
                <a:r>
                  <a:rPr lang="zh-CN" altLang="en-US" sz="1200"/>
                  <a:t>这种设计仅增加了总参数的0.018%，但通过令牌压缩实现了</a:t>
                </a:r>
                <a:r>
                  <a:rPr lang="zh-CN" altLang="en-US" sz="1400" b="1">
                    <a:highlight>
                      <a:srgbClr val="FFFF00"/>
                    </a:highlight>
                  </a:rPr>
                  <a:t>有效的计算成本降低</a:t>
                </a:r>
                <a:r>
                  <a:rPr lang="zh-CN" altLang="en-US" sz="1200"/>
                  <a:t>，同时</a:t>
                </a:r>
                <a:r>
                  <a:rPr lang="zh-CN" altLang="en-US" sz="1400" b="1">
                    <a:highlight>
                      <a:srgbClr val="FFFF00"/>
                    </a:highlight>
                  </a:rPr>
                  <a:t>仍然保留了空间和语义信息</a:t>
                </a:r>
                <a:r>
                  <a:rPr lang="zh-CN" altLang="en-US" sz="1200"/>
                  <a:t>。</a:t>
                </a:r>
                <a:endParaRPr lang="zh-CN" altLang="en-US" sz="1200"/>
              </a:p>
              <a:p>
                <a:endParaRPr lang="zh-CN" altLang="en-US" sz="1200"/>
              </a:p>
              <a:p>
                <a:r>
                  <a:rPr lang="zh-CN" altLang="en-US" sz="1200" b="1">
                    <a:solidFill>
                      <a:srgbClr val="C00000"/>
                    </a:solidFill>
                  </a:rPr>
                  <a:t>键值（KV）令牌压缩</a:t>
                </a:r>
                <a:r>
                  <a:rPr lang="zh-CN" altLang="en-US" sz="1200"/>
                  <a:t>：</a:t>
                </a:r>
                <a:endParaRPr lang="zh-CN" altLang="en-US" sz="1200"/>
              </a:p>
              <a:p>
                <a:r>
                  <a:rPr lang="zh-CN" altLang="en-US" sz="1200" b="1">
                    <a:solidFill>
                      <a:srgbClr val="C00000"/>
                    </a:solidFill>
                    <a:sym typeface="+mn-ea"/>
                  </a:rPr>
                  <a:t>(出发点):</a:t>
                </a:r>
                <a:r>
                  <a:rPr lang="zh-CN" altLang="en-US" sz="1200"/>
                  <a:t>直接将键值（KV）令牌压缩应用于预训练的PixArt-α仍然可以生成合理的图像。</a:t>
                </a:r>
                <a:endParaRPr lang="zh-CN" altLang="en-US" sz="1200"/>
              </a:p>
              <a:p>
                <a:r>
                  <a:rPr lang="zh-CN" altLang="en-US" sz="1200" b="1">
                    <a:solidFill>
                      <a:srgbClr val="C00000"/>
                    </a:solidFill>
                    <a:sym typeface="+mn-ea"/>
                  </a:rPr>
                  <a:t>(结论):</a:t>
                </a:r>
                <a:r>
                  <a:rPr lang="zh-CN" altLang="en-US" sz="1200"/>
                  <a:t>这表明</a:t>
                </a:r>
                <a:r>
                  <a:rPr lang="zh-CN" altLang="en-US" sz="1400" b="1">
                    <a:highlight>
                      <a:srgbClr val="FFFF00"/>
                    </a:highlight>
                  </a:rPr>
                  <a:t>特征中存在冗余</a:t>
                </a:r>
                <a:r>
                  <a:rPr lang="zh-CN" altLang="en-US" sz="1200"/>
                  <a:t>。</a:t>
                </a:r>
                <a:endParaRPr lang="zh-CN" altLang="en-US" sz="1200"/>
              </a:p>
              <a:p>
                <a:r>
                  <a:rPr lang="zh-CN" altLang="en-US" sz="1200" b="1">
                    <a:solidFill>
                      <a:srgbClr val="C00000"/>
                    </a:solidFill>
                    <a:sym typeface="+mn-ea"/>
                  </a:rPr>
                  <a:t>(本文方法):</a:t>
                </a:r>
                <a:r>
                  <a:rPr lang="zh-CN" altLang="en-US" sz="1200"/>
                  <a:t>我们提出了KV令牌压缩，记为</a:t>
                </a:r>
                <a14:m>
                  <m:oMath xmlns:m="http://schemas.openxmlformats.org/officeDocument/2006/math">
                    <m:sSub>
                      <m:sSubPr>
                        <m:ctrlPr>
                          <a:rPr lang="en-US" altLang="zh-CN" sz="1200" i="1">
                            <a:latin typeface="Cambria Math" panose="02040503050406030204" charset="0"/>
                            <a:cs typeface="Cambria Math" panose="02040503050406030204" charset="0"/>
                          </a:rPr>
                        </m:ctrlPr>
                      </m:sSubPr>
                      <m:e>
                        <m:r>
                          <a:rPr lang="en-US" altLang="zh-CN" sz="1200" i="1">
                            <a:latin typeface="Cambria Math" panose="02040503050406030204" charset="0"/>
                            <a:cs typeface="Cambria Math" panose="02040503050406030204" charset="0"/>
                          </a:rPr>
                          <m:t>𝑓</m:t>
                        </m:r>
                      </m:e>
                      <m:sub>
                        <m:r>
                          <a:rPr lang="en-US" altLang="zh-CN" sz="1200" i="1">
                            <a:latin typeface="Cambria Math" panose="02040503050406030204" charset="0"/>
                            <a:cs typeface="Cambria Math" panose="02040503050406030204" charset="0"/>
                          </a:rPr>
                          <m:t>𝑐</m:t>
                        </m:r>
                      </m:sub>
                    </m:sSub>
                  </m:oMath>
                </a14:m>
                <a:r>
                  <a:rPr lang="zh-CN" altLang="en-US" sz="1200"/>
                  <a:t>(·)，通过一个压缩操作来压缩R × R窗口内的令牌特征，如</a:t>
                </a:r>
                <a:r>
                  <a:rPr lang="zh-CN" altLang="en-US" sz="1200" b="1">
                    <a:highlight>
                      <a:srgbClr val="FF00FF"/>
                    </a:highlight>
                  </a:rPr>
                  <a:t>图7</a:t>
                </a:r>
                <a:r>
                  <a:rPr lang="zh-CN" altLang="en-US" sz="1200"/>
                  <a:t>所示。</a:t>
                </a:r>
                <a:endParaRPr lang="zh-CN" altLang="en-US" sz="1200"/>
              </a:p>
              <a:p>
                <a:endParaRPr lang="zh-CN" altLang="en-US" sz="1200"/>
              </a:p>
              <a:p>
                <a:r>
                  <a:rPr lang="zh-CN" altLang="en-US" sz="1200" b="1">
                    <a:solidFill>
                      <a:srgbClr val="C00000"/>
                    </a:solidFill>
                  </a:rPr>
                  <a:t>(目的):</a:t>
                </a:r>
                <a:r>
                  <a:rPr lang="zh-CN" altLang="en-US" sz="1200" b="1">
                    <a:solidFill>
                      <a:srgbClr val="0070C0"/>
                    </a:solidFill>
                  </a:rPr>
                  <a:t>为了减轻KV压缩在自注意力计算中可能造成的信息损失</a:t>
                </a:r>
                <a:endParaRPr lang="zh-CN" altLang="en-US" sz="1200" b="1">
                  <a:solidFill>
                    <a:srgbClr val="0070C0"/>
                  </a:solidFill>
                </a:endParaRPr>
              </a:p>
              <a:p>
                <a:r>
                  <a:rPr lang="zh-CN" altLang="en-US" sz="1200" b="1">
                    <a:solidFill>
                      <a:srgbClr val="C00000"/>
                    </a:solidFill>
                  </a:rPr>
                  <a:t>(本文方法):</a:t>
                </a:r>
                <a:r>
                  <a:rPr lang="zh-CN" altLang="en-US" sz="1200"/>
                  <a:t>我们选择</a:t>
                </a:r>
                <a:r>
                  <a:rPr lang="zh-CN" altLang="en-US" sz="1400" b="1">
                    <a:highlight>
                      <a:srgbClr val="FFFF00"/>
                    </a:highlight>
                  </a:rPr>
                  <a:t>保留所有查询（Q）的令牌</a:t>
                </a:r>
                <a:r>
                  <a:rPr lang="zh-CN" altLang="en-US" sz="1200"/>
                  <a:t>。</a:t>
                </a:r>
                <a:endParaRPr lang="zh-CN" altLang="en-US" sz="1200"/>
              </a:p>
              <a:p>
                <a:r>
                  <a:rPr lang="zh-CN" altLang="en-US" sz="1200" b="1">
                    <a:solidFill>
                      <a:srgbClr val="C00000"/>
                    </a:solidFill>
                    <a:sym typeface="+mn-ea"/>
                  </a:rPr>
                  <a:t>(效果):</a:t>
                </a:r>
                <a:r>
                  <a:rPr lang="zh-CN" altLang="en-US" sz="1200"/>
                  <a:t>这一策略使我们能够有效地利用KV压缩，同时减少丢失关键信息的风险。</a:t>
                </a:r>
                <a:endParaRPr lang="zh-CN" altLang="en-US" sz="1200"/>
              </a:p>
              <a:p>
                <a:endParaRPr lang="zh-CN" altLang="en-US" sz="1200"/>
              </a:p>
              <a:p>
                <a:r>
                  <a:rPr lang="zh-CN" altLang="en-US" sz="1200" b="1">
                    <a:solidFill>
                      <a:srgbClr val="C00000"/>
                    </a:solidFill>
                  </a:rPr>
                  <a:t>(KV压缩效果):</a:t>
                </a:r>
                <a:r>
                  <a:rPr lang="zh-CN" altLang="en-US" sz="1200"/>
                  <a:t>提高了</a:t>
                </a:r>
                <a:r>
                  <a:rPr lang="zh-CN" altLang="en-US" sz="1400" b="1">
                    <a:highlight>
                      <a:srgbClr val="FFFF00"/>
                    </a:highlight>
                  </a:rPr>
                  <a:t>注意力计算的效率</a:t>
                </a:r>
                <a:r>
                  <a:rPr lang="zh-CN" altLang="en-US" sz="1200"/>
                  <a:t>，并将计算复杂性从O(</a:t>
                </a:r>
                <a14:m>
                  <m:oMath xmlns:m="http://schemas.openxmlformats.org/officeDocument/2006/math">
                    <m:sSup>
                      <m:sSupPr>
                        <m:ctrlPr>
                          <a:rPr lang="en-US" altLang="zh-CN" sz="1200" i="1">
                            <a:latin typeface="Cambria Math" panose="02040503050406030204" charset="0"/>
                            <a:cs typeface="Cambria Math" panose="02040503050406030204" charset="0"/>
                          </a:rPr>
                        </m:ctrlPr>
                      </m:sSupPr>
                      <m:e>
                        <m:r>
                          <a:rPr lang="en-US" altLang="zh-CN" sz="1200" i="1">
                            <a:latin typeface="Cambria Math" panose="02040503050406030204" charset="0"/>
                            <a:cs typeface="Cambria Math" panose="02040503050406030204" charset="0"/>
                          </a:rPr>
                          <m:t>𝑁</m:t>
                        </m:r>
                      </m:e>
                      <m:sup>
                        <m:r>
                          <a:rPr lang="en-US" altLang="zh-CN" sz="1200" i="1">
                            <a:latin typeface="Cambria Math" panose="02040503050406030204" charset="0"/>
                            <a:cs typeface="Cambria Math" panose="02040503050406030204" charset="0"/>
                          </a:rPr>
                          <m:t>2</m:t>
                        </m:r>
                      </m:sup>
                    </m:sSup>
                  </m:oMath>
                </a14:m>
                <a:r>
                  <a:rPr lang="zh-CN" altLang="en-US" sz="1200"/>
                  <a:t>)降低到O(</a:t>
                </a:r>
                <a14:m>
                  <m:oMath xmlns:m="http://schemas.openxmlformats.org/officeDocument/2006/math">
                    <m:sSup>
                      <m:sSupPr>
                        <m:ctrlPr>
                          <a:rPr lang="en-US" altLang="zh-CN" sz="1200" i="1">
                            <a:latin typeface="Cambria Math" panose="02040503050406030204" charset="0"/>
                            <a:cs typeface="Cambria Math" panose="02040503050406030204" charset="0"/>
                          </a:rPr>
                        </m:ctrlPr>
                      </m:sSupPr>
                      <m:e>
                        <m:r>
                          <a:rPr lang="en-US" altLang="zh-CN" sz="1200" i="1">
                            <a:latin typeface="Cambria Math" panose="02040503050406030204" charset="0"/>
                            <a:cs typeface="Cambria Math" panose="02040503050406030204" charset="0"/>
                          </a:rPr>
                          <m:t>𝑁</m:t>
                        </m:r>
                      </m:e>
                      <m:sup>
                        <m:r>
                          <a:rPr lang="en-US" altLang="zh-CN" sz="1200" i="1">
                            <a:latin typeface="Cambria Math" panose="02040503050406030204" charset="0"/>
                            <a:cs typeface="Cambria Math" panose="02040503050406030204" charset="0"/>
                          </a:rPr>
                          <m:t>2</m:t>
                        </m:r>
                      </m:sup>
                    </m:sSup>
                  </m:oMath>
                </a14:m>
                <a:r>
                  <a:rPr lang="zh-CN" altLang="en-US" sz="1200"/>
                  <a:t>/</a:t>
                </a:r>
                <a14:m>
                  <m:oMath xmlns:m="http://schemas.openxmlformats.org/officeDocument/2006/math">
                    <m:sSup>
                      <m:sSupPr>
                        <m:ctrlPr>
                          <a:rPr lang="en-US" altLang="zh-CN" sz="1200" i="1">
                            <a:latin typeface="Cambria Math" panose="02040503050406030204" charset="0"/>
                            <a:cs typeface="Cambria Math" panose="02040503050406030204" charset="0"/>
                          </a:rPr>
                        </m:ctrlPr>
                      </m:sSupPr>
                      <m:e>
                        <m:r>
                          <a:rPr lang="en-US" altLang="zh-CN" sz="1200" i="1">
                            <a:latin typeface="Cambria Math" panose="02040503050406030204" charset="0"/>
                            <a:cs typeface="Cambria Math" panose="02040503050406030204" charset="0"/>
                          </a:rPr>
                          <m:t>𝑅</m:t>
                        </m:r>
                      </m:e>
                      <m:sup>
                        <m:r>
                          <a:rPr lang="en-US" altLang="zh-CN" sz="1200" i="1">
                            <a:latin typeface="Cambria Math" panose="02040503050406030204" charset="0"/>
                            <a:cs typeface="Cambria Math" panose="02040503050406030204" charset="0"/>
                          </a:rPr>
                          <m:t>2</m:t>
                        </m:r>
                      </m:sup>
                    </m:sSup>
                  </m:oMath>
                </a14:m>
                <a:r>
                  <a:rPr lang="zh-CN" altLang="en-US" sz="1200"/>
                  <a:t>)</a:t>
                </a:r>
                <a:r>
                  <a:rPr lang="en-US" altLang="zh-CN" sz="1200"/>
                  <a:t>.</a:t>
                </a:r>
                <a:endParaRPr lang="en-US" altLang="zh-CN" sz="1200"/>
              </a:p>
            </p:txBody>
          </p:sp>
        </mc:Choice>
        <mc:Fallback>
          <p:sp>
            <p:nvSpPr>
              <p:cNvPr id="5" name="文本框 4"/>
              <p:cNvSpPr txBox="1">
                <a:spLocks noRot="1" noChangeAspect="1" noMove="1" noResize="1" noEditPoints="1" noAdjustHandles="1" noChangeArrowheads="1" noChangeShapeType="1" noTextEdit="1"/>
              </p:cNvSpPr>
              <p:nvPr/>
            </p:nvSpPr>
            <p:spPr>
              <a:xfrm>
                <a:off x="6674485" y="795655"/>
                <a:ext cx="4910455" cy="4989830"/>
              </a:xfrm>
              <a:prstGeom prst="rect">
                <a:avLst/>
              </a:prstGeom>
              <a:blipFill rotWithShape="1">
                <a:blip r:embed="rId4"/>
                <a:stretch>
                  <a:fillRect/>
                </a:stretch>
              </a:blipFill>
            </p:spPr>
            <p:txBody>
              <a:bodyPr/>
              <a:lstStyle/>
              <a:p>
                <a:r>
                  <a:rPr lang="zh-CN" altLang="en-US">
                    <a:noFill/>
                  </a:rPr>
                  <a:t> </a:t>
                </a:r>
              </a:p>
            </p:txBody>
          </p:sp>
        </mc:Fallback>
      </mc:AlternateContent>
      <p:sp>
        <p:nvSpPr>
          <p:cNvPr id="6" name="文本框 5"/>
          <p:cNvSpPr txBox="1"/>
          <p:nvPr/>
        </p:nvSpPr>
        <p:spPr>
          <a:xfrm>
            <a:off x="766445" y="3789045"/>
            <a:ext cx="4846320" cy="275590"/>
          </a:xfrm>
          <a:prstGeom prst="rect">
            <a:avLst/>
          </a:prstGeom>
          <a:noFill/>
        </p:spPr>
        <p:txBody>
          <a:bodyPr wrap="square" rtlCol="0">
            <a:spAutoFit/>
          </a:bodyPr>
          <a:p>
            <a:r>
              <a:rPr lang="zh-CN" altLang="en-US" sz="1200" b="1">
                <a:highlight>
                  <a:srgbClr val="FF00FF"/>
                </a:highlight>
              </a:rPr>
              <a:t>图7</a:t>
            </a:r>
            <a:r>
              <a:rPr lang="zh-CN" altLang="en-US" sz="1200"/>
              <a:t>：KV令牌压缩设计。我们在空间上合并KV令牌以降低计算复杂性。</a:t>
            </a:r>
            <a:endParaRPr lang="zh-CN" altLang="en-US" sz="1200"/>
          </a:p>
        </p:txBody>
      </p:sp>
      <p:pic>
        <p:nvPicPr>
          <p:cNvPr id="10" name="图片 10"/>
          <p:cNvPicPr>
            <a:picLocks noChangeAspect="1"/>
          </p:cNvPicPr>
          <p:nvPr>
            <p:custDataLst>
              <p:tags r:id="rId5"/>
            </p:custDataLst>
          </p:nvPr>
        </p:nvPicPr>
        <p:blipFill>
          <a:blip r:embed="rId6"/>
          <a:stretch>
            <a:fillRect/>
          </a:stretch>
        </p:blipFill>
        <p:spPr>
          <a:xfrm>
            <a:off x="227965" y="4649470"/>
            <a:ext cx="6179820" cy="511810"/>
          </a:xfrm>
          <a:prstGeom prst="rect">
            <a:avLst/>
          </a:prstGeom>
          <a:noFill/>
          <a:ln>
            <a:noFill/>
          </a:ln>
        </p:spPr>
      </p:pic>
      <p:sp>
        <p:nvSpPr>
          <p:cNvPr id="3" name="文本框 2"/>
          <p:cNvSpPr txBox="1"/>
          <p:nvPr/>
        </p:nvSpPr>
        <p:spPr>
          <a:xfrm>
            <a:off x="228600" y="5161280"/>
            <a:ext cx="6179185" cy="1076325"/>
          </a:xfrm>
          <a:prstGeom prst="rect">
            <a:avLst/>
          </a:prstGeom>
          <a:noFill/>
        </p:spPr>
        <p:txBody>
          <a:bodyPr wrap="square" rtlCol="0">
            <a:spAutoFit/>
          </a:bodyPr>
          <a:p>
            <a:r>
              <a:rPr lang="zh-CN" altLang="en-US" sz="1200"/>
              <a:t>使用具有特定初始化的卷积操作符“Conv2×2”来压缩深层。</a:t>
            </a:r>
            <a:endParaRPr lang="zh-CN" altLang="en-US" sz="1200"/>
          </a:p>
          <a:p>
            <a:r>
              <a:rPr lang="zh-CN" altLang="en-US" sz="1200" b="1">
                <a:solidFill>
                  <a:srgbClr val="C00000"/>
                </a:solidFill>
              </a:rPr>
              <a:t>(本文创新):</a:t>
            </a:r>
            <a:r>
              <a:rPr lang="zh-CN" altLang="en-US" sz="1200"/>
              <a:t>设计了一种专门的卷积核初始化方法“Conv Avg Init”，利用</a:t>
            </a:r>
            <a:r>
              <a:rPr lang="zh-CN" altLang="en-US" sz="1400" b="1">
                <a:highlight>
                  <a:srgbClr val="FFFF00"/>
                </a:highlight>
              </a:rPr>
              <a:t>群卷积</a:t>
            </a:r>
            <a:r>
              <a:rPr lang="zh-CN" altLang="en-US" sz="1200"/>
              <a:t>并将权重w初始化为，相当于一个平均操作符。</a:t>
            </a:r>
            <a:endParaRPr lang="zh-CN" altLang="en-US" sz="1200"/>
          </a:p>
          <a:p>
            <a:r>
              <a:rPr lang="zh-CN" altLang="en-US" sz="1200" b="1">
                <a:solidFill>
                  <a:srgbClr val="C00000"/>
                </a:solidFill>
              </a:rPr>
              <a:t>(效果):</a:t>
            </a:r>
            <a:r>
              <a:rPr lang="zh-CN" altLang="en-US" sz="1200"/>
              <a:t>这种初始化策略最初可以产生粗糙的结果，</a:t>
            </a:r>
            <a:r>
              <a:rPr lang="zh-CN" altLang="en-US" sz="1400" b="1">
                <a:highlight>
                  <a:srgbClr val="FFFF00"/>
                </a:highlight>
              </a:rPr>
              <a:t>加速微调过程</a:t>
            </a:r>
            <a:r>
              <a:rPr lang="zh-CN" altLang="en-US" sz="1200"/>
              <a:t>，同时仅引入了0.018%的额外参数。</a:t>
            </a:r>
            <a:endParaRPr lang="zh-CN" altLang="en-US" sz="1200"/>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commondata" val="eyJoZGlkIjoiZmMwYTdiZDllNDM2MmY2ZjdlZWFjYzFkMGE0MzNkMDcifQ=="/>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8181</Words>
  <Application>WPS 演示</Application>
  <PresentationFormat>宽屏</PresentationFormat>
  <Paragraphs>247</Paragraphs>
  <Slides>14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14</vt:i4>
      </vt:variant>
    </vt:vector>
  </HeadingPairs>
  <TitlesOfParts>
    <vt:vector size="23" baseType="lpstr">
      <vt:lpstr>Arial</vt:lpstr>
      <vt:lpstr>宋体</vt:lpstr>
      <vt:lpstr>Wingdings</vt:lpstr>
      <vt:lpstr>微软雅黑</vt:lpstr>
      <vt:lpstr>黑体</vt:lpstr>
      <vt:lpstr>Cambria Math</vt:lpstr>
      <vt:lpstr>Arial Unicode MS</vt:lpstr>
      <vt:lpstr>Calibri</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geoffreyfan</cp:lastModifiedBy>
  <cp:revision>675</cp:revision>
  <dcterms:created xsi:type="dcterms:W3CDTF">2023-08-09T12:44:00Z</dcterms:created>
  <dcterms:modified xsi:type="dcterms:W3CDTF">2024-03-11T08:09:31Z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2052-12.1.0.16250</vt:lpwstr>
  </property>
</Properties>
</file>